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9"/>
  </p:notesMasterIdLst>
  <p:handoutMasterIdLst>
    <p:handoutMasterId r:id="rId60"/>
  </p:handoutMasterIdLst>
  <p:sldIdLst>
    <p:sldId id="359" r:id="rId2"/>
    <p:sldId id="362" r:id="rId3"/>
    <p:sldId id="363" r:id="rId4"/>
    <p:sldId id="364" r:id="rId5"/>
    <p:sldId id="366" r:id="rId6"/>
    <p:sldId id="367" r:id="rId7"/>
    <p:sldId id="380" r:id="rId8"/>
    <p:sldId id="368" r:id="rId9"/>
    <p:sldId id="406" r:id="rId10"/>
    <p:sldId id="347" r:id="rId11"/>
    <p:sldId id="356" r:id="rId12"/>
    <p:sldId id="413" r:id="rId13"/>
    <p:sldId id="357" r:id="rId14"/>
    <p:sldId id="341" r:id="rId15"/>
    <p:sldId id="381" r:id="rId16"/>
    <p:sldId id="378" r:id="rId17"/>
    <p:sldId id="340" r:id="rId18"/>
    <p:sldId id="392" r:id="rId19"/>
    <p:sldId id="397" r:id="rId20"/>
    <p:sldId id="358" r:id="rId21"/>
    <p:sldId id="349" r:id="rId22"/>
    <p:sldId id="427" r:id="rId23"/>
    <p:sldId id="422" r:id="rId24"/>
    <p:sldId id="423" r:id="rId25"/>
    <p:sldId id="424" r:id="rId26"/>
    <p:sldId id="425" r:id="rId27"/>
    <p:sldId id="426" r:id="rId28"/>
    <p:sldId id="417" r:id="rId29"/>
    <p:sldId id="418" r:id="rId30"/>
    <p:sldId id="420" r:id="rId31"/>
    <p:sldId id="419" r:id="rId32"/>
    <p:sldId id="421" r:id="rId33"/>
    <p:sldId id="353" r:id="rId34"/>
    <p:sldId id="365" r:id="rId35"/>
    <p:sldId id="429" r:id="rId36"/>
    <p:sldId id="370" r:id="rId37"/>
    <p:sldId id="384" r:id="rId38"/>
    <p:sldId id="405" r:id="rId39"/>
    <p:sldId id="373" r:id="rId40"/>
    <p:sldId id="375" r:id="rId41"/>
    <p:sldId id="408" r:id="rId42"/>
    <p:sldId id="407" r:id="rId43"/>
    <p:sldId id="404" r:id="rId44"/>
    <p:sldId id="414" r:id="rId45"/>
    <p:sldId id="415" r:id="rId46"/>
    <p:sldId id="416" r:id="rId47"/>
    <p:sldId id="400" r:id="rId48"/>
    <p:sldId id="401" r:id="rId49"/>
    <p:sldId id="369" r:id="rId50"/>
    <p:sldId id="403" r:id="rId51"/>
    <p:sldId id="402" r:id="rId52"/>
    <p:sldId id="371" r:id="rId53"/>
    <p:sldId id="411" r:id="rId54"/>
    <p:sldId id="374" r:id="rId55"/>
    <p:sldId id="372" r:id="rId56"/>
    <p:sldId id="412" r:id="rId57"/>
    <p:sldId id="428" r:id="rId58"/>
  </p:sldIdLst>
  <p:sldSz cx="9144000" cy="6858000" type="screen4x3"/>
  <p:notesSz cx="6794500" cy="9931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CC"/>
    <a:srgbClr val="FF0000"/>
    <a:srgbClr val="FF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3" autoAdjust="0"/>
    <p:restoredTop sz="75990" autoAdjust="0"/>
  </p:normalViewPr>
  <p:slideViewPr>
    <p:cSldViewPr>
      <p:cViewPr varScale="1">
        <p:scale>
          <a:sx n="84" d="100"/>
          <a:sy n="84" d="100"/>
        </p:scale>
        <p:origin x="1627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559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072" cy="49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60" tIns="45479" rIns="90960" bIns="4547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28" y="1"/>
            <a:ext cx="2943493" cy="49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60" tIns="45479" rIns="90960" bIns="4547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3725"/>
            <a:ext cx="2945072" cy="49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60" tIns="45479" rIns="90960" bIns="4547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28" y="9433725"/>
            <a:ext cx="2943493" cy="49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60" tIns="45479" rIns="90960" bIns="45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F868C8B-F96B-41F8-9751-0F03F14DB94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1250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072" cy="496096"/>
          </a:xfrm>
          <a:prstGeom prst="rect">
            <a:avLst/>
          </a:prstGeom>
        </p:spPr>
        <p:txBody>
          <a:bodyPr vert="horz" lIns="90965" tIns="45482" rIns="90965" bIns="45482" rtlCol="0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428" y="1"/>
            <a:ext cx="2943493" cy="496096"/>
          </a:xfrm>
          <a:prstGeom prst="rect">
            <a:avLst/>
          </a:prstGeom>
        </p:spPr>
        <p:txBody>
          <a:bodyPr vert="horz" lIns="90965" tIns="45482" rIns="90965" bIns="45482" rtlCol="0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B694456-8F99-4C16-A263-F9663F43CFF8}" type="datetimeFigureOut">
              <a:rPr lang="en-US"/>
              <a:pPr>
                <a:defRPr/>
              </a:pPr>
              <a:t>5/29/2020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411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65" tIns="45482" rIns="90965" bIns="45482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39" y="4717652"/>
            <a:ext cx="5435600" cy="4469604"/>
          </a:xfrm>
          <a:prstGeom prst="rect">
            <a:avLst/>
          </a:prstGeom>
        </p:spPr>
        <p:txBody>
          <a:bodyPr vert="horz" lIns="90965" tIns="45482" rIns="90965" bIns="4548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3725"/>
            <a:ext cx="2945072" cy="496096"/>
          </a:xfrm>
          <a:prstGeom prst="rect">
            <a:avLst/>
          </a:prstGeom>
        </p:spPr>
        <p:txBody>
          <a:bodyPr vert="horz" lIns="90965" tIns="45482" rIns="90965" bIns="45482" rtlCol="0" anchor="b"/>
          <a:lstStyle>
            <a:lvl1pPr algn="l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428" y="9433725"/>
            <a:ext cx="2943493" cy="496096"/>
          </a:xfrm>
          <a:prstGeom prst="rect">
            <a:avLst/>
          </a:prstGeom>
        </p:spPr>
        <p:txBody>
          <a:bodyPr vert="horz" lIns="90965" tIns="45482" rIns="90965" bIns="45482" rtlCol="0" anchor="b"/>
          <a:lstStyle>
            <a:lvl1pPr algn="r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2C486DA-9059-4472-AC5C-33D11C0B1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59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9087" indent="-284264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7056" indent="-227411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1879" indent="-227411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6702" indent="-227411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01524" indent="-22741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56347" indent="-22741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11169" indent="-22741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65992" indent="-227411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033703C-E2C9-4EB9-BE2A-0596CE583D37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sv-SE" altLang="en-US" smtClean="0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v-SE" noProof="0" smtClean="0"/>
              <a:t>Klicka här för att ändra format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2362200"/>
            <a:ext cx="6705600" cy="24003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noProof="0" smtClean="0"/>
              <a:t>Klicka här för att ändra format på underrubrik i bakgrunden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752600" y="6324600"/>
            <a:ext cx="13716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9920B-C315-4E38-BD12-4CEA0A66E71B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6493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89DA5-D234-416C-A16B-D39BDE1A295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7524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28588"/>
            <a:ext cx="1676400" cy="59674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128588"/>
            <a:ext cx="4876800" cy="59674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97A12-F862-46A1-B2C5-97F363651DF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1623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D6838-DF19-4180-8489-791A1E2CF3B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95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7C65B-65B6-4F12-9B8F-0311655C4CB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4627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752600"/>
            <a:ext cx="3276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752600"/>
            <a:ext cx="32766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D046E-6607-464B-B8ED-D85B4D386CA2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7862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8DA58-1D1E-4331-A298-0847BA9BBEE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9876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76AFB-1180-40FF-8214-6D4273B8747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289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1506E-474B-4B56-98F0-853B711F1D5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163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C456F-BA5C-40D2-8088-96FEC076C74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19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8D18F-096F-487C-9DB4-6A20972A813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388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28588"/>
            <a:ext cx="670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smtClean="0"/>
              <a:t>Klicka här för att ändra format på bakgrundsrubriken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752600"/>
            <a:ext cx="6705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US" smtClean="0"/>
              <a:t>Klicka här för att ändra format på bakgrundstexten</a:t>
            </a:r>
          </a:p>
          <a:p>
            <a:pPr lvl="1"/>
            <a:r>
              <a:rPr lang="sv-SE" altLang="en-US" smtClean="0"/>
              <a:t>Nivå två</a:t>
            </a:r>
          </a:p>
          <a:p>
            <a:pPr lvl="2"/>
            <a:r>
              <a:rPr lang="sv-SE" altLang="en-US" smtClean="0"/>
              <a:t>Nivå tre</a:t>
            </a:r>
          </a:p>
          <a:p>
            <a:pPr lvl="3"/>
            <a:r>
              <a:rPr lang="sv-SE" altLang="en-US" smtClean="0"/>
              <a:t>Nivå fyra</a:t>
            </a:r>
          </a:p>
          <a:p>
            <a:pPr lvl="4"/>
            <a:r>
              <a:rPr lang="sv-SE" altLang="en-US" smtClean="0"/>
              <a:t>Nivå fem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52600" y="6324600"/>
            <a:ext cx="13731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324600"/>
            <a:ext cx="3581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B871DF2-7AA7-4D05-81B6-6B0072E58E00}" type="slidenum">
              <a:rPr lang="sv-SE"/>
              <a:pPr>
                <a:defRPr/>
              </a:pPr>
              <a:t>‹#›</a:t>
            </a:fld>
            <a:endParaRPr lang="sv-SE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v-SE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endParaRPr lang="sv-SE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35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60413" indent="-28575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</a:defRPr>
      </a:lvl2pPr>
      <a:lvl3pPr marL="1179513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7.jpeg"/><Relationship Id="rId7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78.jpe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emf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146844" y="1916832"/>
            <a:ext cx="88503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sv-SE" altLang="sv-SE" sz="3600" dirty="0" err="1" smtClean="0">
                <a:solidFill>
                  <a:srgbClr val="0000FF"/>
                </a:solidFill>
              </a:rPr>
              <a:t>Tumour</a:t>
            </a:r>
            <a:r>
              <a:rPr lang="sv-SE" altLang="sv-SE" sz="3600" dirty="0" smtClean="0">
                <a:solidFill>
                  <a:srgbClr val="0000FF"/>
                </a:solidFill>
              </a:rPr>
              <a:t> </a:t>
            </a:r>
            <a:r>
              <a:rPr lang="sv-SE" altLang="sv-SE" sz="3600" dirty="0" err="1" smtClean="0">
                <a:solidFill>
                  <a:srgbClr val="0000FF"/>
                </a:solidFill>
              </a:rPr>
              <a:t>targeting</a:t>
            </a:r>
            <a:r>
              <a:rPr lang="sv-SE" altLang="sv-SE" sz="3600" dirty="0" smtClean="0">
                <a:solidFill>
                  <a:srgbClr val="0000FF"/>
                </a:solidFill>
              </a:rPr>
              <a:t> </a:t>
            </a:r>
            <a:r>
              <a:rPr lang="sv-SE" altLang="sv-SE" sz="3600" dirty="0" err="1" smtClean="0">
                <a:solidFill>
                  <a:srgbClr val="0000FF"/>
                </a:solidFill>
              </a:rPr>
              <a:t>using</a:t>
            </a:r>
            <a:r>
              <a:rPr lang="sv-SE" altLang="sv-SE" sz="3600" dirty="0" smtClean="0">
                <a:solidFill>
                  <a:srgbClr val="0000FF"/>
                </a:solidFill>
              </a:rPr>
              <a:t> </a:t>
            </a:r>
            <a:r>
              <a:rPr lang="sv-SE" altLang="sv-SE" sz="3600" dirty="0" err="1" smtClean="0">
                <a:solidFill>
                  <a:srgbClr val="0000FF"/>
                </a:solidFill>
              </a:rPr>
              <a:t>scaffold</a:t>
            </a:r>
            <a:r>
              <a:rPr lang="sv-SE" altLang="sv-SE" sz="3600" dirty="0" smtClean="0">
                <a:solidFill>
                  <a:srgbClr val="0000FF"/>
                </a:solidFill>
              </a:rPr>
              <a:t> proteins</a:t>
            </a:r>
            <a:endParaRPr lang="sv-SE" altLang="sv-SE" sz="3600" dirty="0">
              <a:solidFill>
                <a:srgbClr val="0000FF"/>
              </a:solidFill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655638" y="4508500"/>
            <a:ext cx="78327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sv-SE" altLang="sv-SE" sz="2400"/>
              <a:t>Vladimir Tolmachev</a:t>
            </a:r>
          </a:p>
          <a:p>
            <a:pPr algn="ctr">
              <a:spcBef>
                <a:spcPct val="0"/>
              </a:spcBef>
            </a:pPr>
            <a:endParaRPr lang="sv-SE" altLang="sv-SE" sz="2400"/>
          </a:p>
          <a:p>
            <a:pPr algn="ctr">
              <a:spcBef>
                <a:spcPct val="0"/>
              </a:spcBef>
            </a:pPr>
            <a:r>
              <a:rPr lang="en-US" altLang="sv-SE" sz="2400"/>
              <a:t>Department of Immunology, Genetics and Pathology</a:t>
            </a:r>
          </a:p>
          <a:p>
            <a:pPr algn="ctr">
              <a:spcBef>
                <a:spcPct val="0"/>
              </a:spcBef>
            </a:pPr>
            <a:r>
              <a:rPr lang="sv-SE" altLang="sv-SE" sz="2400"/>
              <a:t>Uppsala University, Uppsala, Sweden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 txBox="1">
            <a:spLocks noChangeArrowheads="1"/>
          </p:cNvSpPr>
          <p:nvPr/>
        </p:nvSpPr>
        <p:spPr>
          <a:xfrm>
            <a:off x="1115616" y="265584"/>
            <a:ext cx="6705600" cy="121920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sv-SE" altLang="sv-SE" sz="3200" kern="0" dirty="0" smtClean="0">
                <a:solidFill>
                  <a:srgbClr val="0000FF"/>
                </a:solidFill>
              </a:rPr>
              <a:t>A</a:t>
            </a:r>
            <a:r>
              <a:rPr lang="en-US" altLang="sv-SE" sz="3200" kern="0" dirty="0" err="1" smtClean="0">
                <a:solidFill>
                  <a:srgbClr val="0000FF"/>
                </a:solidFill>
              </a:rPr>
              <a:t>ffibody</a:t>
            </a:r>
            <a:r>
              <a:rPr lang="en-US" altLang="sv-SE" sz="3200" kern="0" dirty="0" smtClean="0">
                <a:solidFill>
                  <a:srgbClr val="0000FF"/>
                </a:solidFill>
              </a:rPr>
              <a:t> molecules: </a:t>
            </a:r>
          </a:p>
          <a:p>
            <a:pPr algn="ctr">
              <a:defRPr/>
            </a:pPr>
            <a:r>
              <a:rPr lang="en-US" altLang="sv-SE" sz="3200" kern="0" dirty="0" smtClean="0">
                <a:solidFill>
                  <a:srgbClr val="0000FF"/>
                </a:solidFill>
              </a:rPr>
              <a:t>first class of </a:t>
            </a:r>
            <a:r>
              <a:rPr lang="en-US" altLang="sv-SE" sz="3200" kern="0" dirty="0">
                <a:solidFill>
                  <a:srgbClr val="0000FF"/>
                </a:solidFill>
              </a:rPr>
              <a:t>scaffold </a:t>
            </a:r>
            <a:r>
              <a:rPr lang="en-US" altLang="sv-SE" sz="3200" kern="0" dirty="0" smtClean="0">
                <a:solidFill>
                  <a:srgbClr val="0000FF"/>
                </a:solidFill>
              </a:rPr>
              <a:t>proteins applied  for radionuclide imaging</a:t>
            </a:r>
            <a:endParaRPr lang="en-US" altLang="sv-SE" sz="3200" kern="0" dirty="0">
              <a:solidFill>
                <a:srgbClr val="0000FF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50825" y="1700808"/>
            <a:ext cx="8353425" cy="3875087"/>
            <a:chOff x="250825" y="2205038"/>
            <a:chExt cx="8353425" cy="3875087"/>
          </a:xfrm>
        </p:grpSpPr>
        <p:pic>
          <p:nvPicPr>
            <p:cNvPr id="21" name="Picture 5" descr="affibod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2350" y="2371725"/>
              <a:ext cx="508000" cy="76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2771775" y="5180013"/>
              <a:ext cx="2582863" cy="900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sv-SE" sz="2000" dirty="0">
                  <a:solidFill>
                    <a:schemeClr val="tx1"/>
                  </a:solidFill>
                  <a:latin typeface="Arial" charset="0"/>
                </a:rPr>
                <a:t>Randomization of 13 </a:t>
              </a:r>
              <a:br>
                <a:rPr lang="en-US" altLang="sv-SE" sz="2000" dirty="0">
                  <a:solidFill>
                    <a:schemeClr val="tx1"/>
                  </a:solidFill>
                  <a:latin typeface="Arial" charset="0"/>
                </a:rPr>
              </a:br>
              <a:r>
                <a:rPr lang="en-US" altLang="sv-SE" sz="2000" dirty="0">
                  <a:solidFill>
                    <a:schemeClr val="tx1"/>
                  </a:solidFill>
                  <a:latin typeface="Arial" charset="0"/>
                </a:rPr>
                <a:t>selected positions</a:t>
              </a:r>
            </a:p>
            <a:p>
              <a:pPr eaLnBrk="0" hangingPunct="0"/>
              <a:endParaRPr lang="en-US" altLang="sv-SE" sz="2000" baseline="300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3" name="AutoShape 8"/>
            <p:cNvSpPr>
              <a:spLocks noChangeArrowheads="1"/>
            </p:cNvSpPr>
            <p:nvPr/>
          </p:nvSpPr>
          <p:spPr bwMode="auto">
            <a:xfrm>
              <a:off x="2139950" y="3273425"/>
              <a:ext cx="530225" cy="584200"/>
            </a:xfrm>
            <a:prstGeom prst="rightArrow">
              <a:avLst>
                <a:gd name="adj1" fmla="val 50000"/>
                <a:gd name="adj2" fmla="val 25000"/>
              </a:avLst>
            </a:prstGeom>
            <a:gradFill rotWithShape="0">
              <a:gsLst>
                <a:gs pos="0">
                  <a:srgbClr val="71B0F5"/>
                </a:gs>
                <a:gs pos="50000">
                  <a:srgbClr val="71B0F5">
                    <a:gamma/>
                    <a:tint val="53725"/>
                    <a:invGamma/>
                  </a:srgbClr>
                </a:gs>
                <a:gs pos="100000">
                  <a:srgbClr val="71B0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24" name="AutoShape 9"/>
            <p:cNvSpPr>
              <a:spLocks noChangeArrowheads="1"/>
            </p:cNvSpPr>
            <p:nvPr/>
          </p:nvSpPr>
          <p:spPr bwMode="auto">
            <a:xfrm>
              <a:off x="5464175" y="3230563"/>
              <a:ext cx="530225" cy="582612"/>
            </a:xfrm>
            <a:prstGeom prst="rightArrow">
              <a:avLst>
                <a:gd name="adj1" fmla="val 50000"/>
                <a:gd name="adj2" fmla="val 25000"/>
              </a:avLst>
            </a:prstGeom>
            <a:gradFill rotWithShape="0">
              <a:gsLst>
                <a:gs pos="0">
                  <a:srgbClr val="71B0F5"/>
                </a:gs>
                <a:gs pos="50000">
                  <a:srgbClr val="71B0F5">
                    <a:gamma/>
                    <a:tint val="53725"/>
                    <a:invGamma/>
                  </a:srgbClr>
                </a:gs>
                <a:gs pos="100000">
                  <a:srgbClr val="71B0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250825" y="5181600"/>
              <a:ext cx="21463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sv-SE" sz="2000" dirty="0">
                  <a:solidFill>
                    <a:schemeClr val="tx1"/>
                  </a:solidFill>
                  <a:latin typeface="Arial" charset="0"/>
                </a:rPr>
                <a:t>Protein A-domain</a:t>
              </a:r>
            </a:p>
            <a:p>
              <a:r>
                <a:rPr lang="en-US" altLang="sv-SE" sz="2000" dirty="0">
                  <a:solidFill>
                    <a:schemeClr val="tx1"/>
                  </a:solidFill>
                  <a:latin typeface="Arial" charset="0"/>
                </a:rPr>
                <a:t>scaffold</a:t>
              </a:r>
              <a:endParaRPr lang="en-US" sz="20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6529388" y="5181600"/>
              <a:ext cx="2035175" cy="708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sv-SE" sz="2000" dirty="0" smtClean="0">
                  <a:solidFill>
                    <a:schemeClr val="tx1"/>
                  </a:solidFill>
                  <a:latin typeface="Arial" charset="0"/>
                </a:rPr>
                <a:t>2x10</a:t>
              </a:r>
              <a:r>
                <a:rPr lang="en-US" altLang="sv-SE" sz="2000" baseline="30000" dirty="0" smtClean="0">
                  <a:solidFill>
                    <a:schemeClr val="tx1"/>
                  </a:solidFill>
                  <a:latin typeface="Arial" charset="0"/>
                </a:rPr>
                <a:t>10</a:t>
              </a:r>
              <a:r>
                <a:rPr lang="en-US" altLang="sv-SE" sz="2000" dirty="0" smtClean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US" altLang="sv-SE" sz="2000" dirty="0">
                  <a:solidFill>
                    <a:schemeClr val="tx1"/>
                  </a:solidFill>
                  <a:latin typeface="Arial" charset="0"/>
                </a:rPr>
                <a:t>Affibody</a:t>
              </a:r>
              <a:r>
                <a:rPr lang="en-US" altLang="sv-SE" sz="2000" baseline="30000" dirty="0">
                  <a:solidFill>
                    <a:schemeClr val="tx1"/>
                  </a:solidFill>
                  <a:latin typeface="Arial" charset="0"/>
                  <a:cs typeface="Arial" charset="0"/>
                </a:rPr>
                <a:t>®</a:t>
              </a:r>
              <a:r>
                <a:rPr lang="en-US" altLang="sv-SE" sz="2000" dirty="0">
                  <a:solidFill>
                    <a:schemeClr val="tx1"/>
                  </a:solidFill>
                  <a:latin typeface="Arial" charset="0"/>
                </a:rPr>
                <a:t/>
              </a:r>
              <a:br>
                <a:rPr lang="en-US" altLang="sv-SE" sz="2000" dirty="0">
                  <a:solidFill>
                    <a:schemeClr val="tx1"/>
                  </a:solidFill>
                  <a:latin typeface="Arial" charset="0"/>
                </a:rPr>
              </a:br>
              <a:r>
                <a:rPr lang="en-US" altLang="sv-SE" sz="2000" dirty="0">
                  <a:solidFill>
                    <a:schemeClr val="tx1"/>
                  </a:solidFill>
                  <a:latin typeface="Arial" charset="0"/>
                </a:rPr>
                <a:t>library members</a:t>
              </a:r>
              <a:endParaRPr lang="en-US" sz="2000" dirty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27" name="Picture 12" descr="Untitled-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9F9FB"/>
                </a:clrFrom>
                <a:clrTo>
                  <a:srgbClr val="F9F9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7150" y="2493963"/>
              <a:ext cx="5400675" cy="278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3" descr="affibod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0850" y="2205038"/>
              <a:ext cx="508000" cy="76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4" descr="affibod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563" y="4149725"/>
              <a:ext cx="508000" cy="76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5" descr="affibod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0850" y="4294188"/>
              <a:ext cx="508000" cy="76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6" descr="affibod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950" y="3235325"/>
              <a:ext cx="508000" cy="76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7" descr="affibod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7463" y="3286125"/>
              <a:ext cx="508000" cy="76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8" descr="affibod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7750" y="3667125"/>
              <a:ext cx="508000" cy="76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9" descr="affibod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8550" y="2636838"/>
              <a:ext cx="508000" cy="76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0" descr="affibod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4450" y="4437063"/>
              <a:ext cx="508000" cy="76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1" descr="affibody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250" y="3068638"/>
              <a:ext cx="508000" cy="766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550" y="2241550"/>
              <a:ext cx="1181100" cy="223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62706" y="5749368"/>
            <a:ext cx="41544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+mn-lt"/>
              </a:rPr>
              <a:t>58 amino acids (~ 7 kDa)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514850" y="556498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000" i="1" dirty="0" smtClean="0">
                <a:latin typeface="+mn-lt"/>
              </a:rPr>
              <a:t>Nord: Nat Biotechnol. 1997:772</a:t>
            </a:r>
          </a:p>
          <a:p>
            <a:r>
              <a:rPr lang="pt-BR" sz="2000" i="1" dirty="0" smtClean="0">
                <a:latin typeface="+mn-lt"/>
              </a:rPr>
              <a:t>Orlova</a:t>
            </a:r>
            <a:r>
              <a:rPr lang="pt-BR" sz="2000" i="1" dirty="0">
                <a:latin typeface="+mn-lt"/>
              </a:rPr>
              <a:t>: Cancer Res., 2006; 4339-48</a:t>
            </a:r>
            <a:endParaRPr lang="sv-SE" sz="2000" b="1" i="1" dirty="0" smtClean="0">
              <a:solidFill>
                <a:schemeClr val="tx1"/>
              </a:solidFill>
              <a:latin typeface="+mn-lt"/>
            </a:endParaRPr>
          </a:p>
          <a:p>
            <a:r>
              <a:rPr lang="sv-SE" sz="2000" b="1" i="1" dirty="0" smtClean="0">
                <a:solidFill>
                  <a:schemeClr val="tx1"/>
                </a:solidFill>
                <a:latin typeface="+mn-lt"/>
              </a:rPr>
              <a:t>Nygren: FEBS J. 2008: 2668-76.</a:t>
            </a:r>
          </a:p>
          <a:p>
            <a:r>
              <a:rPr lang="sv-SE" sz="2000" b="1" i="1" dirty="0" smtClean="0">
                <a:solidFill>
                  <a:schemeClr val="tx1"/>
                </a:solidFill>
                <a:latin typeface="+mn-lt"/>
              </a:rPr>
              <a:t>Löfblom: FEBS Lett. 2010; 2670-80</a:t>
            </a:r>
            <a:endParaRPr lang="sv-SE" sz="2000" b="1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5329237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Box 1"/>
          <p:cNvSpPr txBox="1">
            <a:spLocks noChangeArrowheads="1"/>
          </p:cNvSpPr>
          <p:nvPr/>
        </p:nvSpPr>
        <p:spPr bwMode="auto">
          <a:xfrm>
            <a:off x="4500563" y="6457950"/>
            <a:ext cx="4584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sv-SE" altLang="en-US" sz="2000" i="1"/>
              <a:t>Orlova </a:t>
            </a:r>
            <a:r>
              <a:rPr lang="da-DK" altLang="en-US" sz="2000" i="1"/>
              <a:t>J Nucl Med 2009; 50:417–425</a:t>
            </a:r>
            <a:endParaRPr lang="en-US" altLang="en-US" sz="2000" i="1"/>
          </a:p>
        </p:txBody>
      </p:sp>
      <p:sp>
        <p:nvSpPr>
          <p:cNvPr id="16388" name="TextBox 2"/>
          <p:cNvSpPr txBox="1">
            <a:spLocks noChangeArrowheads="1"/>
          </p:cNvSpPr>
          <p:nvPr/>
        </p:nvSpPr>
        <p:spPr bwMode="auto">
          <a:xfrm>
            <a:off x="827088" y="5876925"/>
            <a:ext cx="423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sv-SE" altLang="en-US" sz="2400"/>
              <a:t>6h              24h                72 h</a:t>
            </a:r>
            <a:endParaRPr lang="en-US" altLang="en-US" sz="2400"/>
          </a:p>
        </p:txBody>
      </p:sp>
      <p:sp>
        <p:nvSpPr>
          <p:cNvPr id="16389" name="TextBox 3"/>
          <p:cNvSpPr txBox="1">
            <a:spLocks noChangeArrowheads="1"/>
          </p:cNvSpPr>
          <p:nvPr/>
        </p:nvSpPr>
        <p:spPr bwMode="auto">
          <a:xfrm>
            <a:off x="5724525" y="1989138"/>
            <a:ext cx="3095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sv-SE" altLang="en-US" sz="2400" baseline="30000"/>
              <a:t>124</a:t>
            </a:r>
            <a:r>
              <a:rPr lang="sv-SE" altLang="en-US" sz="2400"/>
              <a:t>I-PIB-Z</a:t>
            </a:r>
            <a:r>
              <a:rPr lang="sv-SE" altLang="en-US" sz="2400" baseline="-25000"/>
              <a:t>HER2:342</a:t>
            </a:r>
          </a:p>
          <a:p>
            <a:pPr>
              <a:spcBef>
                <a:spcPct val="0"/>
              </a:spcBef>
            </a:pPr>
            <a:r>
              <a:rPr lang="sv-SE" altLang="en-US" sz="2400"/>
              <a:t>(Affibody molecule)</a:t>
            </a:r>
            <a:endParaRPr lang="en-US" altLang="en-US" sz="2400"/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5651500" y="4076700"/>
            <a:ext cx="3200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sv-SE" altLang="en-US" sz="2400" baseline="30000"/>
              <a:t>124</a:t>
            </a:r>
            <a:r>
              <a:rPr lang="sv-SE" altLang="en-US" sz="2400"/>
              <a:t>I-PIB-trastuzumab</a:t>
            </a:r>
            <a:r>
              <a:rPr lang="sv-SE" altLang="en-US" sz="2400" baseline="-25000"/>
              <a:t> </a:t>
            </a:r>
            <a:r>
              <a:rPr lang="sv-SE" altLang="en-US" sz="2400"/>
              <a:t>(antibody)</a:t>
            </a:r>
            <a:endParaRPr lang="en-US" altLang="en-US" sz="240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971550" y="128588"/>
            <a:ext cx="7285038" cy="121920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sv-SE" altLang="sv-SE" sz="3200" kern="0" dirty="0" smtClean="0">
                <a:solidFill>
                  <a:srgbClr val="0000FF"/>
                </a:solidFill>
              </a:rPr>
              <a:t>A</a:t>
            </a:r>
            <a:r>
              <a:rPr lang="en-US" altLang="sv-SE" sz="3200" kern="0" dirty="0" smtClean="0">
                <a:solidFill>
                  <a:srgbClr val="0000FF"/>
                </a:solidFill>
              </a:rPr>
              <a:t>ffibody molecules </a:t>
            </a:r>
            <a:r>
              <a:rPr lang="en-US" altLang="sv-SE" sz="3200" kern="0" dirty="0" err="1" smtClean="0">
                <a:solidFill>
                  <a:srgbClr val="0000FF"/>
                </a:solidFill>
              </a:rPr>
              <a:t>vs</a:t>
            </a:r>
            <a:r>
              <a:rPr lang="en-US" altLang="sv-SE" sz="3200" kern="0" dirty="0" smtClean="0">
                <a:solidFill>
                  <a:srgbClr val="0000FF"/>
                </a:solidFill>
              </a:rPr>
              <a:t> antibodies: Superior contrast</a:t>
            </a:r>
            <a:endParaRPr lang="en-US" altLang="sv-SE" sz="3200" kern="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1818"/>
          <a:stretch/>
        </p:blipFill>
        <p:spPr>
          <a:xfrm>
            <a:off x="1835696" y="1802323"/>
            <a:ext cx="5400600" cy="5055677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187624" y="5760"/>
            <a:ext cx="7285038" cy="1219200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sv-SE" altLang="sv-SE" sz="3200" kern="0" dirty="0" smtClean="0">
                <a:solidFill>
                  <a:srgbClr val="0000FF"/>
                </a:solidFill>
              </a:rPr>
              <a:t>A</a:t>
            </a:r>
            <a:r>
              <a:rPr lang="en-US" altLang="sv-SE" sz="3200" kern="0" dirty="0" smtClean="0">
                <a:solidFill>
                  <a:srgbClr val="0000FF"/>
                </a:solidFill>
              </a:rPr>
              <a:t>ffibody molecules vs </a:t>
            </a:r>
            <a:r>
              <a:rPr lang="en-US" altLang="sv-SE" sz="3200" kern="0" dirty="0" smtClean="0">
                <a:solidFill>
                  <a:srgbClr val="0000FF"/>
                </a:solidFill>
              </a:rPr>
              <a:t>antibody fragments: </a:t>
            </a:r>
            <a:r>
              <a:rPr lang="en-US" altLang="sv-SE" sz="3200" kern="0" dirty="0" smtClean="0">
                <a:solidFill>
                  <a:srgbClr val="0000FF"/>
                </a:solidFill>
              </a:rPr>
              <a:t>Superior contrast</a:t>
            </a:r>
            <a:endParaRPr lang="en-US" altLang="sv-SE" sz="3200" kern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87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"/>
          <p:cNvGrpSpPr>
            <a:grpSpLocks/>
          </p:cNvGrpSpPr>
          <p:nvPr/>
        </p:nvGrpSpPr>
        <p:grpSpPr bwMode="auto">
          <a:xfrm>
            <a:off x="179388" y="128588"/>
            <a:ext cx="8759825" cy="6653212"/>
            <a:chOff x="179388" y="128588"/>
            <a:chExt cx="8759825" cy="6653212"/>
          </a:xfrm>
        </p:grpSpPr>
        <p:pic>
          <p:nvPicPr>
            <p:cNvPr id="174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1557338"/>
              <a:ext cx="2619375" cy="403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2" name="Rectangle 1"/>
            <p:cNvSpPr>
              <a:spLocks noChangeArrowheads="1"/>
            </p:cNvSpPr>
            <p:nvPr/>
          </p:nvSpPr>
          <p:spPr bwMode="auto">
            <a:xfrm>
              <a:off x="179388" y="6381750"/>
              <a:ext cx="41767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35000"/>
                </a:spcBef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 i="1"/>
                <a:t>McLarty EJNMMI 2009; 36:81</a:t>
              </a:r>
            </a:p>
          </p:txBody>
        </p:sp>
        <p:sp>
          <p:nvSpPr>
            <p:cNvPr id="4" name="Rectangle 4"/>
            <p:cNvSpPr txBox="1">
              <a:spLocks noChangeArrowheads="1"/>
            </p:cNvSpPr>
            <p:nvPr/>
          </p:nvSpPr>
          <p:spPr>
            <a:xfrm>
              <a:off x="1619250" y="128588"/>
              <a:ext cx="7285038" cy="1219200"/>
            </a:xfrm>
            <a:prstGeom prst="rect">
              <a:avLst/>
            </a:prstGeom>
            <a:noFill/>
            <a:ln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sv-SE" altLang="sv-SE" sz="3200" kern="0" dirty="0" smtClean="0">
                  <a:solidFill>
                    <a:srgbClr val="0000FF"/>
                  </a:solidFill>
                </a:rPr>
                <a:t>A</a:t>
              </a:r>
              <a:r>
                <a:rPr lang="en-US" altLang="sv-SE" sz="3200" kern="0" dirty="0" smtClean="0">
                  <a:solidFill>
                    <a:srgbClr val="0000FF"/>
                  </a:solidFill>
                </a:rPr>
                <a:t>ffibody molecules </a:t>
              </a:r>
              <a:r>
                <a:rPr lang="en-US" altLang="sv-SE" sz="3200" kern="0" dirty="0" err="1" smtClean="0">
                  <a:solidFill>
                    <a:srgbClr val="0000FF"/>
                  </a:solidFill>
                </a:rPr>
                <a:t>vs</a:t>
              </a:r>
              <a:r>
                <a:rPr lang="en-US" altLang="sv-SE" sz="3200" kern="0" dirty="0" smtClean="0">
                  <a:solidFill>
                    <a:srgbClr val="0000FF"/>
                  </a:solidFill>
                </a:rPr>
                <a:t> antibodies: Superior specificity</a:t>
              </a:r>
              <a:endParaRPr lang="en-US" altLang="sv-SE" sz="3200" kern="0" dirty="0">
                <a:solidFill>
                  <a:srgbClr val="0000FF"/>
                </a:solidFill>
              </a:endParaRPr>
            </a:p>
          </p:txBody>
        </p:sp>
        <p:pic>
          <p:nvPicPr>
            <p:cNvPr id="1741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3" y="1557338"/>
              <a:ext cx="4032250" cy="4059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15" name="Rectangle 2"/>
            <p:cNvSpPr>
              <a:spLocks noChangeArrowheads="1"/>
            </p:cNvSpPr>
            <p:nvPr/>
          </p:nvSpPr>
          <p:spPr bwMode="auto">
            <a:xfrm>
              <a:off x="4679950" y="6350000"/>
              <a:ext cx="425926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35000"/>
                </a:spcBef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 i="1"/>
                <a:t>Orlova Cancer Res 2007;67:2178</a:t>
              </a:r>
            </a:p>
          </p:txBody>
        </p:sp>
        <p:sp>
          <p:nvSpPr>
            <p:cNvPr id="17416" name="TextBox 4"/>
            <p:cNvSpPr txBox="1">
              <a:spLocks noChangeArrowheads="1"/>
            </p:cNvSpPr>
            <p:nvPr/>
          </p:nvSpPr>
          <p:spPr bwMode="auto">
            <a:xfrm>
              <a:off x="617538" y="5805488"/>
              <a:ext cx="780573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35000"/>
                </a:spcBef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sv-SE" altLang="en-US" sz="2400" baseline="30000"/>
                <a:t>111</a:t>
              </a:r>
              <a:r>
                <a:rPr lang="sv-SE" altLang="en-US" sz="2400"/>
                <a:t>In-antibody                         </a:t>
              </a:r>
              <a:r>
                <a:rPr lang="sv-SE" altLang="en-US" sz="2400" baseline="30000"/>
                <a:t>111</a:t>
              </a:r>
              <a:r>
                <a:rPr lang="sv-SE" altLang="en-US" sz="2400"/>
                <a:t>In-Affibody molecule</a:t>
              </a:r>
              <a:endParaRPr lang="en-US" altLang="en-US" sz="2400"/>
            </a:p>
          </p:txBody>
        </p:sp>
        <p:sp>
          <p:nvSpPr>
            <p:cNvPr id="17417" name="TextBox 5"/>
            <p:cNvSpPr txBox="1">
              <a:spLocks noChangeArrowheads="1"/>
            </p:cNvSpPr>
            <p:nvPr/>
          </p:nvSpPr>
          <p:spPr bwMode="auto">
            <a:xfrm>
              <a:off x="4645025" y="1700213"/>
              <a:ext cx="133032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35000"/>
                </a:spcBef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sv-SE" altLang="en-US" sz="2400">
                  <a:solidFill>
                    <a:srgbClr val="FFFF00"/>
                  </a:solidFill>
                </a:rPr>
                <a:t>specific</a:t>
              </a:r>
              <a:endParaRPr lang="en-US" altLang="en-US" sz="2400">
                <a:solidFill>
                  <a:srgbClr val="FFFF00"/>
                </a:solidFill>
              </a:endParaRPr>
            </a:p>
          </p:txBody>
        </p:sp>
        <p:sp>
          <p:nvSpPr>
            <p:cNvPr id="17418" name="TextBox 9"/>
            <p:cNvSpPr txBox="1">
              <a:spLocks noChangeArrowheads="1"/>
            </p:cNvSpPr>
            <p:nvPr/>
          </p:nvSpPr>
          <p:spPr bwMode="auto">
            <a:xfrm>
              <a:off x="1111250" y="1611313"/>
              <a:ext cx="1331913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35000"/>
                </a:spcBef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sv-SE" altLang="en-US" sz="2400">
                  <a:solidFill>
                    <a:srgbClr val="FFFF00"/>
                  </a:solidFill>
                </a:rPr>
                <a:t>specific</a:t>
              </a:r>
              <a:endParaRPr lang="en-US" altLang="en-US" sz="2400">
                <a:solidFill>
                  <a:srgbClr val="FFFF00"/>
                </a:solidFill>
              </a:endParaRPr>
            </a:p>
          </p:txBody>
        </p:sp>
        <p:sp>
          <p:nvSpPr>
            <p:cNvPr id="17419" name="TextBox 10"/>
            <p:cNvSpPr txBox="1">
              <a:spLocks noChangeArrowheads="1"/>
            </p:cNvSpPr>
            <p:nvPr/>
          </p:nvSpPr>
          <p:spPr bwMode="auto">
            <a:xfrm>
              <a:off x="4625975" y="4868863"/>
              <a:ext cx="17049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35000"/>
                </a:spcBef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sv-SE" altLang="en-US" sz="2400">
                  <a:solidFill>
                    <a:srgbClr val="FFFF00"/>
                  </a:solidFill>
                </a:rPr>
                <a:t>unspecific</a:t>
              </a:r>
              <a:endParaRPr lang="en-US" altLang="en-US" sz="2400">
                <a:solidFill>
                  <a:srgbClr val="FFFF00"/>
                </a:solidFill>
              </a:endParaRPr>
            </a:p>
          </p:txBody>
        </p:sp>
        <p:sp>
          <p:nvSpPr>
            <p:cNvPr id="17420" name="TextBox 11"/>
            <p:cNvSpPr txBox="1">
              <a:spLocks noChangeArrowheads="1"/>
            </p:cNvSpPr>
            <p:nvPr/>
          </p:nvSpPr>
          <p:spPr bwMode="auto">
            <a:xfrm>
              <a:off x="923925" y="3563938"/>
              <a:ext cx="170656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35000"/>
                </a:spcBef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sv-SE" altLang="en-US" sz="2400">
                  <a:solidFill>
                    <a:srgbClr val="FFFF00"/>
                  </a:solidFill>
                </a:rPr>
                <a:t>unspecific</a:t>
              </a:r>
              <a:endParaRPr lang="en-US" altLang="en-US" sz="240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0038" y="1911350"/>
            <a:ext cx="864076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en-GB" dirty="0">
                <a:latin typeface="+mn-lt"/>
                <a:ea typeface="ＭＳ Ｐゴシック" charset="-128"/>
              </a:rPr>
              <a:t> </a:t>
            </a:r>
            <a:r>
              <a:rPr lang="en-GB" dirty="0">
                <a:latin typeface="Arial" charset="0"/>
                <a:ea typeface="ＭＳ Ｐゴシック" charset="-128"/>
              </a:rPr>
              <a:t> target-binding properties of proteins;</a:t>
            </a:r>
          </a:p>
          <a:p>
            <a:pPr eaLnBrk="1" hangingPunct="1">
              <a:buFontTx/>
              <a:buChar char="•"/>
              <a:defRPr/>
            </a:pPr>
            <a:endParaRPr lang="en-GB" dirty="0">
              <a:latin typeface="+mn-lt"/>
              <a:ea typeface="ＭＳ Ｐゴシック" charset="-128"/>
            </a:endParaRPr>
          </a:p>
          <a:p>
            <a:pPr eaLnBrk="1" hangingPunct="1">
              <a:buFontTx/>
              <a:buChar char="•"/>
              <a:defRPr/>
            </a:pPr>
            <a:r>
              <a:rPr lang="en-GB" dirty="0">
                <a:latin typeface="+mn-lt"/>
                <a:ea typeface="ＭＳ Ｐゴシック" charset="-128"/>
              </a:rPr>
              <a:t> cellular processing of a tracer and cellular retention of a radionuclide by cancer cells and normal tissues;</a:t>
            </a:r>
          </a:p>
          <a:p>
            <a:pPr eaLnBrk="1" hangingPunct="1">
              <a:buFontTx/>
              <a:buChar char="•"/>
              <a:defRPr/>
            </a:pPr>
            <a:endParaRPr lang="en-GB" dirty="0">
              <a:latin typeface="+mn-lt"/>
              <a:ea typeface="ＭＳ Ｐゴシック" charset="-128"/>
            </a:endParaRPr>
          </a:p>
          <a:p>
            <a:pPr eaLnBrk="1" hangingPunct="1">
              <a:buFontTx/>
              <a:buChar char="•"/>
              <a:defRPr/>
            </a:pPr>
            <a:r>
              <a:rPr lang="en-GB" dirty="0">
                <a:latin typeface="+mn-lt"/>
                <a:ea typeface="ＭＳ Ｐゴシック" charset="-128"/>
              </a:rPr>
              <a:t> biodistribution and excretion pathways of proteins.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323850" y="5157788"/>
            <a:ext cx="82089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sv-SE" altLang="en-US" dirty="0">
                <a:solidFill>
                  <a:srgbClr val="00B0F0"/>
                </a:solidFill>
              </a:rPr>
              <a:t>Development of </a:t>
            </a:r>
            <a:r>
              <a:rPr lang="sv-SE" altLang="en-US" dirty="0" smtClean="0">
                <a:solidFill>
                  <a:srgbClr val="00B0F0"/>
                </a:solidFill>
              </a:rPr>
              <a:t>labeling </a:t>
            </a:r>
            <a:r>
              <a:rPr lang="sv-SE" altLang="en-US" dirty="0">
                <a:solidFill>
                  <a:srgbClr val="00B0F0"/>
                </a:solidFill>
              </a:rPr>
              <a:t>chemistry has to go hand in hand with biological evaluation</a:t>
            </a:r>
            <a:endParaRPr lang="en-US" altLang="en-US" dirty="0">
              <a:solidFill>
                <a:srgbClr val="00B0F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908175" y="476250"/>
            <a:ext cx="6897688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3200" dirty="0" err="1" smtClean="0">
                <a:solidFill>
                  <a:srgbClr val="3333FF"/>
                </a:solidFill>
                <a:latin typeface="+mn-lt"/>
                <a:ea typeface="ＭＳ Ｐゴシック" charset="-128"/>
              </a:rPr>
              <a:t>Labeling</a:t>
            </a:r>
            <a:r>
              <a:rPr lang="en-GB" sz="3200" dirty="0" smtClean="0">
                <a:solidFill>
                  <a:srgbClr val="3333FF"/>
                </a:solidFill>
                <a:latin typeface="+mn-lt"/>
                <a:ea typeface="ＭＳ Ｐゴシック" charset="-128"/>
              </a:rPr>
              <a:t> </a:t>
            </a:r>
            <a:r>
              <a:rPr lang="en-GB" sz="3200" dirty="0">
                <a:solidFill>
                  <a:srgbClr val="3333FF"/>
                </a:solidFill>
                <a:latin typeface="+mn-lt"/>
                <a:ea typeface="ＭＳ Ｐゴシック" charset="-128"/>
              </a:rPr>
              <a:t>chemistry can influence: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7950" y="1692275"/>
            <a:ext cx="896461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tx1"/>
                </a:solidFill>
                <a:latin typeface="+mn-lt"/>
              </a:rPr>
              <a:t> Residualizing labels improve </a:t>
            </a:r>
            <a:r>
              <a:rPr lang="en-GB" sz="2400" b="1" dirty="0" err="1" smtClean="0">
                <a:solidFill>
                  <a:schemeClr val="tx1"/>
                </a:solidFill>
                <a:latin typeface="+mn-lt"/>
              </a:rPr>
              <a:t>tumor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-to-organ 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ratios (imaging contrast) by increasing tumour associated radioactivity and decreasing level of blood-born radiocatabolites.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tx1"/>
                </a:solidFill>
                <a:latin typeface="+mn-lt"/>
              </a:rPr>
              <a:t> We should remember, that retention of internalised radioactivity in excretory organs, e.g. kidneys, will also be increased.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tx1"/>
                </a:solidFill>
                <a:latin typeface="+mn-lt"/>
              </a:rPr>
              <a:t> Internalisation rate is important! </a:t>
            </a:r>
          </a:p>
          <a:p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     For 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slowly internalizing tracers, residualizing 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properties</a:t>
            </a:r>
          </a:p>
          <a:p>
            <a:r>
              <a:rPr lang="en-GB" dirty="0">
                <a:latin typeface="+mn-lt"/>
              </a:rPr>
              <a:t> </a:t>
            </a:r>
            <a:r>
              <a:rPr lang="en-GB" dirty="0" smtClean="0">
                <a:latin typeface="+mn-lt"/>
              </a:rPr>
              <a:t>   </a:t>
            </a:r>
            <a:r>
              <a:rPr lang="en-GB" sz="24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400" b="1" dirty="0">
                <a:solidFill>
                  <a:schemeClr val="tx1"/>
                </a:solidFill>
                <a:latin typeface="+mn-lt"/>
              </a:rPr>
              <a:t>might be less critical.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91680" y="260648"/>
            <a:ext cx="72008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3333FF"/>
                </a:solidFill>
                <a:latin typeface="+mn-lt"/>
              </a:rPr>
              <a:t>Residualizing </a:t>
            </a:r>
            <a:r>
              <a:rPr lang="en-GB" sz="3200" b="1" dirty="0" err="1">
                <a:solidFill>
                  <a:srgbClr val="3333FF"/>
                </a:solidFill>
                <a:latin typeface="+mn-lt"/>
              </a:rPr>
              <a:t>v</a:t>
            </a:r>
            <a:r>
              <a:rPr lang="en-GB" sz="3200" b="1" dirty="0" err="1" smtClean="0">
                <a:solidFill>
                  <a:srgbClr val="3333FF"/>
                </a:solidFill>
                <a:latin typeface="+mn-lt"/>
              </a:rPr>
              <a:t>s</a:t>
            </a:r>
            <a:r>
              <a:rPr lang="en-GB" sz="3200" b="1" dirty="0" smtClean="0">
                <a:solidFill>
                  <a:srgbClr val="3333FF"/>
                </a:solidFill>
                <a:latin typeface="+mn-lt"/>
              </a:rPr>
              <a:t> non-residualizing </a:t>
            </a:r>
            <a:r>
              <a:rPr lang="en-GB" sz="3200" b="1" dirty="0">
                <a:solidFill>
                  <a:srgbClr val="3333FF"/>
                </a:solidFill>
                <a:latin typeface="+mn-lt"/>
              </a:rPr>
              <a:t>labels </a:t>
            </a:r>
            <a:endParaRPr lang="sv-SE" sz="3200" dirty="0">
              <a:solidFill>
                <a:srgbClr val="3333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9657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2924175"/>
            <a:ext cx="22685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2200" b="1" baseline="30000" dirty="0">
                <a:solidFill>
                  <a:schemeClr val="tx1"/>
                </a:solidFill>
                <a:latin typeface="+mn-lt"/>
              </a:rPr>
              <a:t>111</a:t>
            </a:r>
            <a:r>
              <a:rPr lang="en-GB" sz="2200" b="1" dirty="0">
                <a:solidFill>
                  <a:schemeClr val="tx1"/>
                </a:solidFill>
                <a:latin typeface="+mn-lt"/>
              </a:rPr>
              <a:t>In-Bz-DTPA-</a:t>
            </a:r>
          </a:p>
          <a:p>
            <a:pPr algn="ctr"/>
            <a:r>
              <a:rPr lang="en-GB" sz="2200" b="1" dirty="0">
                <a:solidFill>
                  <a:schemeClr val="tx1"/>
                </a:solidFill>
                <a:latin typeface="+mn-lt"/>
              </a:rPr>
              <a:t>Z</a:t>
            </a:r>
            <a:r>
              <a:rPr lang="en-GB" sz="2200" b="1" baseline="-25000" dirty="0">
                <a:solidFill>
                  <a:schemeClr val="tx1"/>
                </a:solidFill>
                <a:latin typeface="+mn-lt"/>
              </a:rPr>
              <a:t>HER2:342</a:t>
            </a:r>
            <a:r>
              <a:rPr lang="en-GB" sz="2200" b="1" baseline="-25000" dirty="0">
                <a:latin typeface="+mn-lt"/>
              </a:rPr>
              <a:t>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4144" r="15424" b="14015"/>
          <a:stretch>
            <a:fillRect/>
          </a:stretch>
        </p:blipFill>
        <p:spPr bwMode="auto">
          <a:xfrm>
            <a:off x="2195513" y="1557338"/>
            <a:ext cx="2160587" cy="426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154198" y="5838825"/>
            <a:ext cx="1847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GB" sz="2400">
              <a:latin typeface="+mn-lt"/>
            </a:endParaRPr>
          </a:p>
          <a:p>
            <a:pPr algn="ctr"/>
            <a:endParaRPr lang="en-GB" sz="2400">
              <a:latin typeface="+mn-lt"/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8" t="22606" r="49542" b="16962"/>
          <a:stretch>
            <a:fillRect/>
          </a:stretch>
        </p:blipFill>
        <p:spPr bwMode="auto">
          <a:xfrm>
            <a:off x="4573588" y="1557338"/>
            <a:ext cx="2160587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6875463" y="2924175"/>
            <a:ext cx="22685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2200" b="1" baseline="30000">
                <a:solidFill>
                  <a:schemeClr val="tx1"/>
                </a:solidFill>
                <a:latin typeface="+mn-lt"/>
              </a:rPr>
              <a:t>125</a:t>
            </a:r>
            <a:r>
              <a:rPr lang="en-GB" sz="2200" b="1">
                <a:solidFill>
                  <a:schemeClr val="tx1"/>
                </a:solidFill>
                <a:latin typeface="+mn-lt"/>
              </a:rPr>
              <a:t>I-PIB-</a:t>
            </a:r>
          </a:p>
          <a:p>
            <a:pPr algn="ctr"/>
            <a:r>
              <a:rPr lang="en-GB" sz="2200" b="1">
                <a:solidFill>
                  <a:schemeClr val="tx1"/>
                </a:solidFill>
                <a:latin typeface="+mn-lt"/>
              </a:rPr>
              <a:t>Z</a:t>
            </a:r>
            <a:r>
              <a:rPr lang="en-GB" sz="2200" b="1" baseline="-25000">
                <a:solidFill>
                  <a:schemeClr val="tx1"/>
                </a:solidFill>
                <a:latin typeface="+mn-lt"/>
              </a:rPr>
              <a:t>HER2:342</a:t>
            </a:r>
            <a:r>
              <a:rPr lang="en-GB" sz="2200" b="1" baseline="-25000">
                <a:latin typeface="+mn-lt"/>
              </a:rPr>
              <a:t> 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742950" y="6446663"/>
            <a:ext cx="8024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800" b="1" i="1" dirty="0" smtClean="0">
                <a:solidFill>
                  <a:schemeClr val="tx1"/>
                </a:solidFill>
                <a:latin typeface="+mn-lt"/>
              </a:rPr>
              <a:t>       Tolmachev: </a:t>
            </a:r>
            <a:r>
              <a:rPr lang="en-GB" sz="1800" b="1" i="1" dirty="0">
                <a:solidFill>
                  <a:schemeClr val="tx1"/>
                </a:solidFill>
                <a:latin typeface="+mn-lt"/>
              </a:rPr>
              <a:t>JNM, 2006:846 </a:t>
            </a:r>
            <a:r>
              <a:rPr lang="en-GB" sz="1800" b="1" i="1" dirty="0">
                <a:latin typeface="+mn-lt"/>
              </a:rPr>
              <a:t> </a:t>
            </a:r>
            <a:r>
              <a:rPr lang="en-GB" sz="1800" b="1" i="1" dirty="0" smtClean="0">
                <a:latin typeface="+mn-lt"/>
              </a:rPr>
              <a:t>          </a:t>
            </a:r>
            <a:r>
              <a:rPr lang="en-GB" sz="1800" b="1" i="1" dirty="0" smtClean="0">
                <a:solidFill>
                  <a:schemeClr val="tx1"/>
                </a:solidFill>
                <a:latin typeface="+mn-lt"/>
              </a:rPr>
              <a:t>Orlova: </a:t>
            </a:r>
            <a:r>
              <a:rPr lang="en-GB" sz="1800" b="1" i="1" dirty="0">
                <a:solidFill>
                  <a:schemeClr val="tx1"/>
                </a:solidFill>
                <a:latin typeface="+mn-lt"/>
              </a:rPr>
              <a:t>Cancer Res, </a:t>
            </a:r>
            <a:r>
              <a:rPr lang="en-GB" sz="1800" b="1" i="1" dirty="0" smtClean="0">
                <a:solidFill>
                  <a:schemeClr val="tx1"/>
                </a:solidFill>
                <a:latin typeface="+mn-lt"/>
              </a:rPr>
              <a:t>2006:4339</a:t>
            </a:r>
            <a:r>
              <a:rPr lang="en-GB" sz="1800" b="1" i="1" dirty="0">
                <a:solidFill>
                  <a:schemeClr val="tx1"/>
                </a:solidFill>
                <a:latin typeface="+mn-lt"/>
              </a:rPr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691680" y="260648"/>
            <a:ext cx="72008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3333FF"/>
                </a:solidFill>
                <a:latin typeface="+mn-lt"/>
              </a:rPr>
              <a:t>Residualizing </a:t>
            </a:r>
            <a:r>
              <a:rPr lang="en-GB" sz="3200" b="1" dirty="0" err="1">
                <a:solidFill>
                  <a:srgbClr val="3333FF"/>
                </a:solidFill>
                <a:latin typeface="+mn-lt"/>
              </a:rPr>
              <a:t>v</a:t>
            </a:r>
            <a:r>
              <a:rPr lang="en-GB" sz="3200" b="1" dirty="0" err="1" smtClean="0">
                <a:solidFill>
                  <a:srgbClr val="3333FF"/>
                </a:solidFill>
                <a:latin typeface="+mn-lt"/>
              </a:rPr>
              <a:t>s</a:t>
            </a:r>
            <a:r>
              <a:rPr lang="en-GB" sz="3200" b="1" dirty="0" smtClean="0">
                <a:solidFill>
                  <a:srgbClr val="3333FF"/>
                </a:solidFill>
                <a:latin typeface="+mn-lt"/>
              </a:rPr>
              <a:t> non-residualizing </a:t>
            </a:r>
            <a:r>
              <a:rPr lang="en-GB" sz="3200" b="1" dirty="0">
                <a:solidFill>
                  <a:srgbClr val="3333FF"/>
                </a:solidFill>
                <a:latin typeface="+mn-lt"/>
              </a:rPr>
              <a:t>labels </a:t>
            </a:r>
            <a:endParaRPr lang="sv-SE" sz="3200" dirty="0">
              <a:solidFill>
                <a:srgbClr val="3333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6552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6"/>
          <p:cNvSpPr txBox="1">
            <a:spLocks noChangeArrowheads="1"/>
          </p:cNvSpPr>
          <p:nvPr/>
        </p:nvSpPr>
        <p:spPr bwMode="auto">
          <a:xfrm>
            <a:off x="1258888" y="179388"/>
            <a:ext cx="78851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GB" altLang="en-US" dirty="0">
                <a:solidFill>
                  <a:srgbClr val="0000FF"/>
                </a:solidFill>
              </a:rPr>
              <a:t>Imaging of HER2-expressing SKOV-3 xenografts using </a:t>
            </a:r>
            <a:r>
              <a:rPr lang="en-GB" altLang="en-US" baseline="30000" dirty="0">
                <a:solidFill>
                  <a:srgbClr val="0000FF"/>
                </a:solidFill>
              </a:rPr>
              <a:t>99m</a:t>
            </a:r>
            <a:r>
              <a:rPr lang="en-GB" altLang="en-US" dirty="0">
                <a:solidFill>
                  <a:srgbClr val="0000FF"/>
                </a:solidFill>
              </a:rPr>
              <a:t>Tc-labelled Z</a:t>
            </a:r>
            <a:r>
              <a:rPr lang="en-GB" altLang="en-US" baseline="-25000" dirty="0">
                <a:solidFill>
                  <a:srgbClr val="0000FF"/>
                </a:solidFill>
              </a:rPr>
              <a:t>HER2:342</a:t>
            </a:r>
          </a:p>
        </p:txBody>
      </p:sp>
      <p:pic>
        <p:nvPicPr>
          <p:cNvPr id="19459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268413"/>
            <a:ext cx="9175750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AutoShape 3"/>
          <p:cNvSpPr>
            <a:spLocks noChangeArrowheads="1"/>
          </p:cNvSpPr>
          <p:nvPr/>
        </p:nvSpPr>
        <p:spPr bwMode="auto">
          <a:xfrm rot="-5400000">
            <a:off x="68263" y="5268913"/>
            <a:ext cx="503237" cy="280987"/>
          </a:xfrm>
          <a:prstGeom prst="rightArrow">
            <a:avLst>
              <a:gd name="adj1" fmla="val 50000"/>
              <a:gd name="adj2" fmla="val 4477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sv-SE" altLang="en-US" sz="2400">
              <a:solidFill>
                <a:srgbClr val="000000"/>
              </a:solidFill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519113" y="5248275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sv-SE" altLang="en-US" sz="2400">
                <a:solidFill>
                  <a:srgbClr val="00007D"/>
                </a:solidFill>
              </a:rPr>
              <a:t>tumor</a:t>
            </a:r>
          </a:p>
        </p:txBody>
      </p:sp>
      <p:sp>
        <p:nvSpPr>
          <p:cNvPr id="19462" name="AutoShape 5"/>
          <p:cNvSpPr>
            <a:spLocks noChangeArrowheads="1"/>
          </p:cNvSpPr>
          <p:nvPr/>
        </p:nvSpPr>
        <p:spPr bwMode="auto">
          <a:xfrm rot="3775156">
            <a:off x="61913" y="5851525"/>
            <a:ext cx="447675" cy="212725"/>
          </a:xfrm>
          <a:prstGeom prst="rightArrow">
            <a:avLst>
              <a:gd name="adj1" fmla="val 50000"/>
              <a:gd name="adj2" fmla="val 5261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sv-SE" altLang="en-US" sz="2400">
              <a:solidFill>
                <a:srgbClr val="000000"/>
              </a:solidFill>
            </a:endParaRP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508000" y="5734050"/>
            <a:ext cx="103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sv-SE" altLang="en-US" sz="2400">
                <a:solidFill>
                  <a:srgbClr val="00007D"/>
                </a:solidFill>
              </a:rPr>
              <a:t>caecum</a:t>
            </a:r>
          </a:p>
        </p:txBody>
      </p:sp>
      <p:sp>
        <p:nvSpPr>
          <p:cNvPr id="19464" name="AutoShape 7"/>
          <p:cNvSpPr>
            <a:spLocks noChangeArrowheads="1"/>
          </p:cNvSpPr>
          <p:nvPr/>
        </p:nvSpPr>
        <p:spPr bwMode="auto">
          <a:xfrm rot="7681987">
            <a:off x="93662" y="6323013"/>
            <a:ext cx="519113" cy="204788"/>
          </a:xfrm>
          <a:prstGeom prst="rightArrow">
            <a:avLst>
              <a:gd name="adj1" fmla="val 50000"/>
              <a:gd name="adj2" fmla="val 63372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sv-SE" altLang="en-US" sz="2400">
              <a:solidFill>
                <a:srgbClr val="000000"/>
              </a:solidFill>
            </a:endParaRPr>
          </a:p>
        </p:txBody>
      </p:sp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539750" y="6230938"/>
            <a:ext cx="103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sv-SE" altLang="en-US" sz="2400">
                <a:solidFill>
                  <a:srgbClr val="00007D"/>
                </a:solidFill>
              </a:rPr>
              <a:t>kidneys</a:t>
            </a:r>
          </a:p>
        </p:txBody>
      </p:sp>
      <p:sp>
        <p:nvSpPr>
          <p:cNvPr id="19466" name="Text Box 28"/>
          <p:cNvSpPr txBox="1">
            <a:spLocks noChangeArrowheads="1"/>
          </p:cNvSpPr>
          <p:nvPr/>
        </p:nvSpPr>
        <p:spPr bwMode="auto">
          <a:xfrm>
            <a:off x="4481513" y="5513388"/>
            <a:ext cx="4462462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da-DK" altLang="en-US" sz="1400" i="1"/>
              <a:t>Engfeldt et al., Eur J Nucl Med 2007, 34 :722;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fr-FR" altLang="en-US" sz="1400" i="1"/>
              <a:t>Tran et al., Bioconjugate Chem, 2007, 18:1956;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da-DK" altLang="en-US" sz="1400" i="1"/>
              <a:t>Ekblad et al., Eur J Nucl Med, 2008, 35:2245; 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da-DK" altLang="en-US" sz="1400" i="1"/>
              <a:t>Ahlgren et al. J Nucl Med. 2009, 50:781;</a:t>
            </a:r>
          </a:p>
          <a:p>
            <a:pPr>
              <a:spcBef>
                <a:spcPct val="0"/>
              </a:spcBef>
            </a:pPr>
            <a:r>
              <a:rPr lang="da-DK" altLang="en-US" sz="1400" i="1"/>
              <a:t>5-6. Wållberg et al. J Nucl Med. 2011, 52: 461 </a:t>
            </a:r>
            <a:endParaRPr lang="sv-SE" altLang="en-US" sz="1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8"/>
          <p:cNvSpPr txBox="1">
            <a:spLocks noChangeArrowheads="1"/>
          </p:cNvSpPr>
          <p:nvPr/>
        </p:nvSpPr>
        <p:spPr bwMode="auto">
          <a:xfrm>
            <a:off x="1394542" y="188913"/>
            <a:ext cx="76979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3333FF"/>
                </a:solidFill>
                <a:latin typeface="+mn-lt"/>
              </a:rPr>
              <a:t>Problem: high liver uptake when </a:t>
            </a:r>
            <a:r>
              <a:rPr lang="en-GB" b="1" dirty="0" smtClean="0">
                <a:solidFill>
                  <a:srgbClr val="3333FF"/>
                </a:solidFill>
                <a:latin typeface="+mn-lt"/>
              </a:rPr>
              <a:t>His</a:t>
            </a:r>
            <a:r>
              <a:rPr lang="en-GB" b="1" baseline="-25000" dirty="0" smtClean="0">
                <a:solidFill>
                  <a:srgbClr val="3333FF"/>
                </a:solidFill>
                <a:latin typeface="+mn-lt"/>
              </a:rPr>
              <a:t>6</a:t>
            </a:r>
          </a:p>
          <a:p>
            <a:pPr algn="ctr"/>
            <a:r>
              <a:rPr lang="en-GB" b="1" dirty="0" smtClean="0">
                <a:solidFill>
                  <a:srgbClr val="3333FF"/>
                </a:solidFill>
                <a:latin typeface="+mn-lt"/>
              </a:rPr>
              <a:t>-tag is </a:t>
            </a:r>
            <a:r>
              <a:rPr lang="en-GB" b="1" dirty="0">
                <a:solidFill>
                  <a:srgbClr val="3333FF"/>
                </a:solidFill>
                <a:latin typeface="+mn-lt"/>
              </a:rPr>
              <a:t>placed at N-terminus of Z</a:t>
            </a:r>
            <a:r>
              <a:rPr lang="en-GB" b="1" baseline="-25000" dirty="0">
                <a:solidFill>
                  <a:srgbClr val="3333FF"/>
                </a:solidFill>
                <a:latin typeface="+mn-lt"/>
              </a:rPr>
              <a:t>HER2:342</a:t>
            </a:r>
          </a:p>
        </p:txBody>
      </p: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017713" y="1484313"/>
            <a:ext cx="5286375" cy="5311775"/>
            <a:chOff x="1271" y="935"/>
            <a:chExt cx="3330" cy="3346"/>
          </a:xfrm>
        </p:grpSpPr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271" y="935"/>
              <a:ext cx="1471" cy="3346"/>
              <a:chOff x="1362" y="935"/>
              <a:chExt cx="1471" cy="3346"/>
            </a:xfrm>
          </p:grpSpPr>
          <p:grpSp>
            <p:nvGrpSpPr>
              <p:cNvPr id="7" name="Group 32"/>
              <p:cNvGrpSpPr>
                <a:grpSpLocks/>
              </p:cNvGrpSpPr>
              <p:nvPr/>
            </p:nvGrpSpPr>
            <p:grpSpPr bwMode="auto">
              <a:xfrm>
                <a:off x="1362" y="935"/>
                <a:ext cx="1471" cy="3346"/>
                <a:chOff x="1099" y="845"/>
                <a:chExt cx="1471" cy="3346"/>
              </a:xfrm>
            </p:grpSpPr>
            <p:grpSp>
              <p:nvGrpSpPr>
                <p:cNvPr id="15" name="Group 33"/>
                <p:cNvGrpSpPr>
                  <a:grpSpLocks/>
                </p:cNvGrpSpPr>
                <p:nvPr/>
              </p:nvGrpSpPr>
              <p:grpSpPr bwMode="auto">
                <a:xfrm>
                  <a:off x="1202" y="845"/>
                  <a:ext cx="1278" cy="3085"/>
                  <a:chOff x="1202" y="935"/>
                  <a:chExt cx="1278" cy="3085"/>
                </a:xfrm>
              </p:grpSpPr>
              <p:pic>
                <p:nvPicPr>
                  <p:cNvPr id="17" name="Picture 34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-3981"/>
                  <a:stretch>
                    <a:fillRect/>
                  </a:stretch>
                </p:blipFill>
                <p:spPr bwMode="auto">
                  <a:xfrm rot="10800000" flipH="1">
                    <a:off x="1202" y="935"/>
                    <a:ext cx="1278" cy="237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8" name="Freeform 35"/>
                  <p:cNvSpPr>
                    <a:spLocks/>
                  </p:cNvSpPr>
                  <p:nvPr/>
                </p:nvSpPr>
                <p:spPr bwMode="auto">
                  <a:xfrm>
                    <a:off x="1383" y="1026"/>
                    <a:ext cx="1028" cy="2994"/>
                  </a:xfrm>
                  <a:custGeom>
                    <a:avLst/>
                    <a:gdLst>
                      <a:gd name="T0" fmla="*/ 648 w 1119"/>
                      <a:gd name="T1" fmla="*/ 45 h 3050"/>
                      <a:gd name="T2" fmla="*/ 529 w 1119"/>
                      <a:gd name="T3" fmla="*/ 134 h 3050"/>
                      <a:gd name="T4" fmla="*/ 481 w 1119"/>
                      <a:gd name="T5" fmla="*/ 240 h 3050"/>
                      <a:gd name="T6" fmla="*/ 411 w 1119"/>
                      <a:gd name="T7" fmla="*/ 378 h 3050"/>
                      <a:gd name="T8" fmla="*/ 353 w 1119"/>
                      <a:gd name="T9" fmla="*/ 465 h 3050"/>
                      <a:gd name="T10" fmla="*/ 279 w 1119"/>
                      <a:gd name="T11" fmla="*/ 418 h 3050"/>
                      <a:gd name="T12" fmla="*/ 198 w 1119"/>
                      <a:gd name="T13" fmla="*/ 358 h 3050"/>
                      <a:gd name="T14" fmla="*/ 254 w 1119"/>
                      <a:gd name="T15" fmla="*/ 467 h 3050"/>
                      <a:gd name="T16" fmla="*/ 289 w 1119"/>
                      <a:gd name="T17" fmla="*/ 569 h 3050"/>
                      <a:gd name="T18" fmla="*/ 349 w 1119"/>
                      <a:gd name="T19" fmla="*/ 730 h 3050"/>
                      <a:gd name="T20" fmla="*/ 252 w 1119"/>
                      <a:gd name="T21" fmla="*/ 1009 h 3050"/>
                      <a:gd name="T22" fmla="*/ 192 w 1119"/>
                      <a:gd name="T23" fmla="*/ 1341 h 3050"/>
                      <a:gd name="T24" fmla="*/ 162 w 1119"/>
                      <a:gd name="T25" fmla="*/ 1620 h 3050"/>
                      <a:gd name="T26" fmla="*/ 205 w 1119"/>
                      <a:gd name="T27" fmla="*/ 1724 h 3050"/>
                      <a:gd name="T28" fmla="*/ 63 w 1119"/>
                      <a:gd name="T29" fmla="*/ 1854 h 3050"/>
                      <a:gd name="T30" fmla="*/ 28 w 1119"/>
                      <a:gd name="T31" fmla="*/ 1966 h 3050"/>
                      <a:gd name="T32" fmla="*/ 240 w 1119"/>
                      <a:gd name="T33" fmla="*/ 1804 h 3050"/>
                      <a:gd name="T34" fmla="*/ 253 w 1119"/>
                      <a:gd name="T35" fmla="*/ 1657 h 3050"/>
                      <a:gd name="T36" fmla="*/ 394 w 1119"/>
                      <a:gd name="T37" fmla="*/ 1619 h 3050"/>
                      <a:gd name="T38" fmla="*/ 514 w 1119"/>
                      <a:gd name="T39" fmla="*/ 1783 h 3050"/>
                      <a:gd name="T40" fmla="*/ 499 w 1119"/>
                      <a:gd name="T41" fmla="*/ 2315 h 3050"/>
                      <a:gd name="T42" fmla="*/ 490 w 1119"/>
                      <a:gd name="T43" fmla="*/ 2623 h 3050"/>
                      <a:gd name="T44" fmla="*/ 572 w 1119"/>
                      <a:gd name="T45" fmla="*/ 2216 h 3050"/>
                      <a:gd name="T46" fmla="*/ 599 w 1119"/>
                      <a:gd name="T47" fmla="*/ 1904 h 3050"/>
                      <a:gd name="T48" fmla="*/ 641 w 1119"/>
                      <a:gd name="T49" fmla="*/ 1656 h 3050"/>
                      <a:gd name="T50" fmla="*/ 786 w 1119"/>
                      <a:gd name="T51" fmla="*/ 1678 h 3050"/>
                      <a:gd name="T52" fmla="*/ 863 w 1119"/>
                      <a:gd name="T53" fmla="*/ 1698 h 3050"/>
                      <a:gd name="T54" fmla="*/ 973 w 1119"/>
                      <a:gd name="T55" fmla="*/ 1885 h 3050"/>
                      <a:gd name="T56" fmla="*/ 1119 w 1119"/>
                      <a:gd name="T57" fmla="*/ 2013 h 3050"/>
                      <a:gd name="T58" fmla="*/ 1058 w 1119"/>
                      <a:gd name="T59" fmla="*/ 1883 h 3050"/>
                      <a:gd name="T60" fmla="*/ 955 w 1119"/>
                      <a:gd name="T61" fmla="*/ 1783 h 3050"/>
                      <a:gd name="T62" fmla="*/ 920 w 1119"/>
                      <a:gd name="T63" fmla="*/ 1651 h 3050"/>
                      <a:gd name="T64" fmla="*/ 910 w 1119"/>
                      <a:gd name="T65" fmla="*/ 1450 h 3050"/>
                      <a:gd name="T66" fmla="*/ 799 w 1119"/>
                      <a:gd name="T67" fmla="*/ 1313 h 3050"/>
                      <a:gd name="T68" fmla="*/ 761 w 1119"/>
                      <a:gd name="T69" fmla="*/ 964 h 3050"/>
                      <a:gd name="T70" fmla="*/ 825 w 1119"/>
                      <a:gd name="T71" fmla="*/ 742 h 3050"/>
                      <a:gd name="T72" fmla="*/ 933 w 1119"/>
                      <a:gd name="T73" fmla="*/ 563 h 3050"/>
                      <a:gd name="T74" fmla="*/ 993 w 1119"/>
                      <a:gd name="T75" fmla="*/ 495 h 3050"/>
                      <a:gd name="T76" fmla="*/ 942 w 1119"/>
                      <a:gd name="T77" fmla="*/ 453 h 3050"/>
                      <a:gd name="T78" fmla="*/ 885 w 1119"/>
                      <a:gd name="T79" fmla="*/ 535 h 3050"/>
                      <a:gd name="T80" fmla="*/ 804 w 1119"/>
                      <a:gd name="T81" fmla="*/ 607 h 3050"/>
                      <a:gd name="T82" fmla="*/ 773 w 1119"/>
                      <a:gd name="T83" fmla="*/ 411 h 3050"/>
                      <a:gd name="T84" fmla="*/ 783 w 1119"/>
                      <a:gd name="T85" fmla="*/ 312 h 3050"/>
                      <a:gd name="T86" fmla="*/ 774 w 1119"/>
                      <a:gd name="T87" fmla="*/ 105 h 30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1119" h="3050">
                        <a:moveTo>
                          <a:pt x="762" y="8"/>
                        </a:moveTo>
                        <a:lnTo>
                          <a:pt x="719" y="0"/>
                        </a:lnTo>
                        <a:lnTo>
                          <a:pt x="648" y="45"/>
                        </a:lnTo>
                        <a:lnTo>
                          <a:pt x="609" y="83"/>
                        </a:lnTo>
                        <a:lnTo>
                          <a:pt x="564" y="113"/>
                        </a:lnTo>
                        <a:lnTo>
                          <a:pt x="529" y="134"/>
                        </a:lnTo>
                        <a:lnTo>
                          <a:pt x="502" y="185"/>
                        </a:lnTo>
                        <a:lnTo>
                          <a:pt x="485" y="214"/>
                        </a:lnTo>
                        <a:lnTo>
                          <a:pt x="481" y="240"/>
                        </a:lnTo>
                        <a:lnTo>
                          <a:pt x="463" y="295"/>
                        </a:lnTo>
                        <a:lnTo>
                          <a:pt x="446" y="335"/>
                        </a:lnTo>
                        <a:lnTo>
                          <a:pt x="411" y="378"/>
                        </a:lnTo>
                        <a:lnTo>
                          <a:pt x="391" y="420"/>
                        </a:lnTo>
                        <a:lnTo>
                          <a:pt x="392" y="449"/>
                        </a:lnTo>
                        <a:lnTo>
                          <a:pt x="353" y="465"/>
                        </a:lnTo>
                        <a:lnTo>
                          <a:pt x="301" y="459"/>
                        </a:lnTo>
                        <a:lnTo>
                          <a:pt x="288" y="439"/>
                        </a:lnTo>
                        <a:lnTo>
                          <a:pt x="279" y="418"/>
                        </a:lnTo>
                        <a:lnTo>
                          <a:pt x="270" y="397"/>
                        </a:lnTo>
                        <a:lnTo>
                          <a:pt x="223" y="344"/>
                        </a:lnTo>
                        <a:lnTo>
                          <a:pt x="198" y="358"/>
                        </a:lnTo>
                        <a:lnTo>
                          <a:pt x="198" y="408"/>
                        </a:lnTo>
                        <a:lnTo>
                          <a:pt x="219" y="436"/>
                        </a:lnTo>
                        <a:lnTo>
                          <a:pt x="254" y="467"/>
                        </a:lnTo>
                        <a:lnTo>
                          <a:pt x="271" y="491"/>
                        </a:lnTo>
                        <a:lnTo>
                          <a:pt x="282" y="534"/>
                        </a:lnTo>
                        <a:lnTo>
                          <a:pt x="289" y="569"/>
                        </a:lnTo>
                        <a:lnTo>
                          <a:pt x="311" y="611"/>
                        </a:lnTo>
                        <a:lnTo>
                          <a:pt x="330" y="660"/>
                        </a:lnTo>
                        <a:lnTo>
                          <a:pt x="349" y="730"/>
                        </a:lnTo>
                        <a:lnTo>
                          <a:pt x="343" y="787"/>
                        </a:lnTo>
                        <a:lnTo>
                          <a:pt x="296" y="893"/>
                        </a:lnTo>
                        <a:lnTo>
                          <a:pt x="252" y="1009"/>
                        </a:lnTo>
                        <a:lnTo>
                          <a:pt x="231" y="1161"/>
                        </a:lnTo>
                        <a:lnTo>
                          <a:pt x="215" y="1266"/>
                        </a:lnTo>
                        <a:lnTo>
                          <a:pt x="192" y="1341"/>
                        </a:lnTo>
                        <a:lnTo>
                          <a:pt x="159" y="1436"/>
                        </a:lnTo>
                        <a:lnTo>
                          <a:pt x="146" y="1526"/>
                        </a:lnTo>
                        <a:lnTo>
                          <a:pt x="162" y="1620"/>
                        </a:lnTo>
                        <a:lnTo>
                          <a:pt x="193" y="1680"/>
                        </a:lnTo>
                        <a:lnTo>
                          <a:pt x="203" y="1701"/>
                        </a:lnTo>
                        <a:lnTo>
                          <a:pt x="205" y="1724"/>
                        </a:lnTo>
                        <a:lnTo>
                          <a:pt x="197" y="1771"/>
                        </a:lnTo>
                        <a:lnTo>
                          <a:pt x="155" y="1798"/>
                        </a:lnTo>
                        <a:lnTo>
                          <a:pt x="63" y="1854"/>
                        </a:lnTo>
                        <a:lnTo>
                          <a:pt x="15" y="1910"/>
                        </a:lnTo>
                        <a:lnTo>
                          <a:pt x="0" y="1939"/>
                        </a:lnTo>
                        <a:lnTo>
                          <a:pt x="28" y="1966"/>
                        </a:lnTo>
                        <a:lnTo>
                          <a:pt x="65" y="1948"/>
                        </a:lnTo>
                        <a:lnTo>
                          <a:pt x="150" y="1885"/>
                        </a:lnTo>
                        <a:lnTo>
                          <a:pt x="240" y="1804"/>
                        </a:lnTo>
                        <a:lnTo>
                          <a:pt x="275" y="1756"/>
                        </a:lnTo>
                        <a:lnTo>
                          <a:pt x="265" y="1718"/>
                        </a:lnTo>
                        <a:lnTo>
                          <a:pt x="253" y="1657"/>
                        </a:lnTo>
                        <a:lnTo>
                          <a:pt x="280" y="1609"/>
                        </a:lnTo>
                        <a:lnTo>
                          <a:pt x="318" y="1595"/>
                        </a:lnTo>
                        <a:lnTo>
                          <a:pt x="394" y="1619"/>
                        </a:lnTo>
                        <a:lnTo>
                          <a:pt x="456" y="1676"/>
                        </a:lnTo>
                        <a:lnTo>
                          <a:pt x="494" y="1711"/>
                        </a:lnTo>
                        <a:lnTo>
                          <a:pt x="514" y="1783"/>
                        </a:lnTo>
                        <a:lnTo>
                          <a:pt x="551" y="1929"/>
                        </a:lnTo>
                        <a:lnTo>
                          <a:pt x="547" y="2122"/>
                        </a:lnTo>
                        <a:lnTo>
                          <a:pt x="499" y="2315"/>
                        </a:lnTo>
                        <a:lnTo>
                          <a:pt x="369" y="3050"/>
                        </a:lnTo>
                        <a:lnTo>
                          <a:pt x="408" y="3038"/>
                        </a:lnTo>
                        <a:lnTo>
                          <a:pt x="490" y="2623"/>
                        </a:lnTo>
                        <a:lnTo>
                          <a:pt x="534" y="2359"/>
                        </a:lnTo>
                        <a:lnTo>
                          <a:pt x="538" y="2330"/>
                        </a:lnTo>
                        <a:lnTo>
                          <a:pt x="572" y="2216"/>
                        </a:lnTo>
                        <a:lnTo>
                          <a:pt x="575" y="2219"/>
                        </a:lnTo>
                        <a:lnTo>
                          <a:pt x="606" y="2045"/>
                        </a:lnTo>
                        <a:lnTo>
                          <a:pt x="599" y="1904"/>
                        </a:lnTo>
                        <a:lnTo>
                          <a:pt x="586" y="1780"/>
                        </a:lnTo>
                        <a:lnTo>
                          <a:pt x="575" y="1687"/>
                        </a:lnTo>
                        <a:lnTo>
                          <a:pt x="641" y="1656"/>
                        </a:lnTo>
                        <a:lnTo>
                          <a:pt x="682" y="1661"/>
                        </a:lnTo>
                        <a:lnTo>
                          <a:pt x="715" y="1670"/>
                        </a:lnTo>
                        <a:lnTo>
                          <a:pt x="786" y="1678"/>
                        </a:lnTo>
                        <a:lnTo>
                          <a:pt x="815" y="1673"/>
                        </a:lnTo>
                        <a:lnTo>
                          <a:pt x="830" y="1681"/>
                        </a:lnTo>
                        <a:lnTo>
                          <a:pt x="863" y="1698"/>
                        </a:lnTo>
                        <a:lnTo>
                          <a:pt x="889" y="1739"/>
                        </a:lnTo>
                        <a:lnTo>
                          <a:pt x="908" y="1811"/>
                        </a:lnTo>
                        <a:lnTo>
                          <a:pt x="973" y="1885"/>
                        </a:lnTo>
                        <a:lnTo>
                          <a:pt x="1023" y="1976"/>
                        </a:lnTo>
                        <a:lnTo>
                          <a:pt x="1075" y="2035"/>
                        </a:lnTo>
                        <a:lnTo>
                          <a:pt x="1119" y="2013"/>
                        </a:lnTo>
                        <a:lnTo>
                          <a:pt x="1118" y="1971"/>
                        </a:lnTo>
                        <a:lnTo>
                          <a:pt x="1080" y="1898"/>
                        </a:lnTo>
                        <a:lnTo>
                          <a:pt x="1058" y="1883"/>
                        </a:lnTo>
                        <a:lnTo>
                          <a:pt x="997" y="1829"/>
                        </a:lnTo>
                        <a:lnTo>
                          <a:pt x="969" y="1798"/>
                        </a:lnTo>
                        <a:lnTo>
                          <a:pt x="955" y="1783"/>
                        </a:lnTo>
                        <a:lnTo>
                          <a:pt x="937" y="1757"/>
                        </a:lnTo>
                        <a:lnTo>
                          <a:pt x="925" y="1711"/>
                        </a:lnTo>
                        <a:lnTo>
                          <a:pt x="920" y="1651"/>
                        </a:lnTo>
                        <a:lnTo>
                          <a:pt x="923" y="1606"/>
                        </a:lnTo>
                        <a:lnTo>
                          <a:pt x="920" y="1507"/>
                        </a:lnTo>
                        <a:lnTo>
                          <a:pt x="910" y="1450"/>
                        </a:lnTo>
                        <a:lnTo>
                          <a:pt x="873" y="1382"/>
                        </a:lnTo>
                        <a:lnTo>
                          <a:pt x="834" y="1350"/>
                        </a:lnTo>
                        <a:lnTo>
                          <a:pt x="799" y="1313"/>
                        </a:lnTo>
                        <a:lnTo>
                          <a:pt x="782" y="1249"/>
                        </a:lnTo>
                        <a:lnTo>
                          <a:pt x="778" y="1119"/>
                        </a:lnTo>
                        <a:lnTo>
                          <a:pt x="761" y="964"/>
                        </a:lnTo>
                        <a:lnTo>
                          <a:pt x="743" y="876"/>
                        </a:lnTo>
                        <a:lnTo>
                          <a:pt x="758" y="837"/>
                        </a:lnTo>
                        <a:lnTo>
                          <a:pt x="825" y="742"/>
                        </a:lnTo>
                        <a:lnTo>
                          <a:pt x="873" y="672"/>
                        </a:lnTo>
                        <a:lnTo>
                          <a:pt x="891" y="602"/>
                        </a:lnTo>
                        <a:lnTo>
                          <a:pt x="933" y="563"/>
                        </a:lnTo>
                        <a:lnTo>
                          <a:pt x="983" y="551"/>
                        </a:lnTo>
                        <a:lnTo>
                          <a:pt x="994" y="528"/>
                        </a:lnTo>
                        <a:lnTo>
                          <a:pt x="993" y="495"/>
                        </a:lnTo>
                        <a:lnTo>
                          <a:pt x="990" y="473"/>
                        </a:lnTo>
                        <a:lnTo>
                          <a:pt x="986" y="451"/>
                        </a:lnTo>
                        <a:lnTo>
                          <a:pt x="942" y="453"/>
                        </a:lnTo>
                        <a:lnTo>
                          <a:pt x="929" y="484"/>
                        </a:lnTo>
                        <a:lnTo>
                          <a:pt x="911" y="509"/>
                        </a:lnTo>
                        <a:lnTo>
                          <a:pt x="885" y="535"/>
                        </a:lnTo>
                        <a:lnTo>
                          <a:pt x="863" y="589"/>
                        </a:lnTo>
                        <a:lnTo>
                          <a:pt x="822" y="614"/>
                        </a:lnTo>
                        <a:lnTo>
                          <a:pt x="804" y="607"/>
                        </a:lnTo>
                        <a:lnTo>
                          <a:pt x="779" y="588"/>
                        </a:lnTo>
                        <a:lnTo>
                          <a:pt x="764" y="477"/>
                        </a:lnTo>
                        <a:lnTo>
                          <a:pt x="773" y="411"/>
                        </a:lnTo>
                        <a:lnTo>
                          <a:pt x="782" y="379"/>
                        </a:lnTo>
                        <a:lnTo>
                          <a:pt x="785" y="349"/>
                        </a:lnTo>
                        <a:lnTo>
                          <a:pt x="783" y="312"/>
                        </a:lnTo>
                        <a:lnTo>
                          <a:pt x="783" y="244"/>
                        </a:lnTo>
                        <a:lnTo>
                          <a:pt x="782" y="186"/>
                        </a:lnTo>
                        <a:lnTo>
                          <a:pt x="774" y="105"/>
                        </a:lnTo>
                        <a:lnTo>
                          <a:pt x="762" y="62"/>
                        </a:lnTo>
                        <a:lnTo>
                          <a:pt x="762" y="8"/>
                        </a:lnTo>
                        <a:close/>
                      </a:path>
                    </a:pathLst>
                  </a:custGeom>
                  <a:noFill/>
                  <a:ln w="28575" cap="rnd">
                    <a:solidFill>
                      <a:srgbClr val="FFFF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sv-SE" sz="2800">
                      <a:solidFill>
                        <a:schemeClr val="tx1"/>
                      </a:solidFill>
                      <a:latin typeface="+mn-lt"/>
                    </a:endParaRPr>
                  </a:p>
                </p:txBody>
              </p:sp>
            </p:grpSp>
            <p:sp>
              <p:nvSpPr>
                <p:cNvPr id="1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099" y="3319"/>
                  <a:ext cx="1471" cy="8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eaLnBrk="1" hangingPunct="1"/>
                  <a:r>
                    <a:rPr lang="en-GB" sz="2800" b="1" baseline="30000" dirty="0">
                      <a:solidFill>
                        <a:schemeClr val="tx1"/>
                      </a:solidFill>
                      <a:latin typeface="+mn-lt"/>
                    </a:rPr>
                    <a:t>99m</a:t>
                  </a:r>
                  <a:r>
                    <a:rPr lang="en-GB" sz="2800" b="1" dirty="0">
                      <a:solidFill>
                        <a:schemeClr val="tx1"/>
                      </a:solidFill>
                      <a:latin typeface="+mn-lt"/>
                    </a:rPr>
                    <a:t>Tc(CO)</a:t>
                  </a:r>
                  <a:r>
                    <a:rPr lang="en-GB" sz="2800" b="1" baseline="-25000" dirty="0">
                      <a:solidFill>
                        <a:schemeClr val="tx1"/>
                      </a:solidFill>
                      <a:latin typeface="+mn-lt"/>
                    </a:rPr>
                    <a:t>3</a:t>
                  </a:r>
                  <a:r>
                    <a:rPr lang="en-GB" sz="2800" b="1" dirty="0">
                      <a:solidFill>
                        <a:schemeClr val="tx1"/>
                      </a:solidFill>
                      <a:latin typeface="+mn-lt"/>
                    </a:rPr>
                    <a:t>-</a:t>
                  </a:r>
                </a:p>
                <a:p>
                  <a:pPr algn="ctr" eaLnBrk="1" hangingPunct="1"/>
                  <a:r>
                    <a:rPr lang="en-GB" sz="2800" b="1" dirty="0">
                      <a:solidFill>
                        <a:schemeClr val="tx1"/>
                      </a:solidFill>
                      <a:latin typeface="+mn-lt"/>
                    </a:rPr>
                    <a:t>His</a:t>
                  </a:r>
                  <a:r>
                    <a:rPr lang="en-GB" sz="2800" b="1" baseline="-25000" dirty="0">
                      <a:solidFill>
                        <a:schemeClr val="tx1"/>
                      </a:solidFill>
                      <a:latin typeface="+mn-lt"/>
                    </a:rPr>
                    <a:t>6</a:t>
                  </a:r>
                  <a:r>
                    <a:rPr lang="en-GB" sz="2800" b="1" dirty="0">
                      <a:solidFill>
                        <a:schemeClr val="tx1"/>
                      </a:solidFill>
                      <a:latin typeface="+mn-lt"/>
                    </a:rPr>
                    <a:t>-Z</a:t>
                  </a:r>
                  <a:r>
                    <a:rPr lang="en-GB" sz="2800" b="1" baseline="-25000" dirty="0">
                      <a:solidFill>
                        <a:schemeClr val="tx1"/>
                      </a:solidFill>
                      <a:latin typeface="+mn-lt"/>
                    </a:rPr>
                    <a:t>HER2:342</a:t>
                  </a:r>
                </a:p>
                <a:p>
                  <a:pPr algn="ctr" eaLnBrk="1" hangingPunct="1"/>
                  <a:r>
                    <a:rPr lang="en-GB" sz="2800" b="1" dirty="0">
                      <a:solidFill>
                        <a:schemeClr val="tx1"/>
                      </a:solidFill>
                      <a:latin typeface="+mn-lt"/>
                    </a:rPr>
                    <a:t>(</a:t>
                  </a:r>
                  <a:r>
                    <a:rPr lang="en-GB" sz="2800" b="1" dirty="0" err="1">
                      <a:solidFill>
                        <a:schemeClr val="tx1"/>
                      </a:solidFill>
                      <a:latin typeface="+mn-lt"/>
                    </a:rPr>
                    <a:t>IsoLink</a:t>
                  </a:r>
                  <a:r>
                    <a:rPr lang="en-GB" sz="2800" b="1" dirty="0">
                      <a:solidFill>
                        <a:schemeClr val="tx1"/>
                      </a:solidFill>
                      <a:latin typeface="+mn-lt"/>
                    </a:rPr>
                    <a:t>)</a:t>
                  </a:r>
                </a:p>
              </p:txBody>
            </p:sp>
          </p:grpSp>
          <p:grpSp>
            <p:nvGrpSpPr>
              <p:cNvPr id="8" name="Group 37"/>
              <p:cNvGrpSpPr>
                <a:grpSpLocks/>
              </p:cNvGrpSpPr>
              <p:nvPr/>
            </p:nvGrpSpPr>
            <p:grpSpPr bwMode="auto">
              <a:xfrm>
                <a:off x="2290" y="2704"/>
                <a:ext cx="255" cy="582"/>
                <a:chOff x="2290" y="2704"/>
                <a:chExt cx="255" cy="582"/>
              </a:xfrm>
            </p:grpSpPr>
            <p:sp>
              <p:nvSpPr>
                <p:cNvPr id="13" name="AutoShape 38"/>
                <p:cNvSpPr>
                  <a:spLocks noChangeArrowheads="1"/>
                </p:cNvSpPr>
                <p:nvPr/>
              </p:nvSpPr>
              <p:spPr bwMode="auto">
                <a:xfrm>
                  <a:off x="2381" y="2704"/>
                  <a:ext cx="45" cy="318"/>
                </a:xfrm>
                <a:prstGeom prst="upArrow">
                  <a:avLst>
                    <a:gd name="adj1" fmla="val 50000"/>
                    <a:gd name="adj2" fmla="val 176667"/>
                  </a:avLst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sv-SE" sz="280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  <p:sp>
              <p:nvSpPr>
                <p:cNvPr id="14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290" y="2956"/>
                  <a:ext cx="255" cy="3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GB" sz="2800" b="1">
                      <a:solidFill>
                        <a:schemeClr val="tx1"/>
                      </a:solidFill>
                      <a:latin typeface="+mn-lt"/>
                    </a:rPr>
                    <a:t>T</a:t>
                  </a:r>
                </a:p>
              </p:txBody>
            </p:sp>
          </p:grpSp>
          <p:sp>
            <p:nvSpPr>
              <p:cNvPr id="9" name="AutoShape 40"/>
              <p:cNvSpPr>
                <a:spLocks noChangeArrowheads="1"/>
              </p:cNvSpPr>
              <p:nvPr/>
            </p:nvSpPr>
            <p:spPr bwMode="auto">
              <a:xfrm rot="2780972">
                <a:off x="1837" y="2206"/>
                <a:ext cx="45" cy="318"/>
              </a:xfrm>
              <a:prstGeom prst="upArrow">
                <a:avLst>
                  <a:gd name="adj1" fmla="val 50000"/>
                  <a:gd name="adj2" fmla="val 17666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sv-SE" sz="280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0" name="Text Box 41"/>
              <p:cNvSpPr txBox="1">
                <a:spLocks noChangeArrowheads="1"/>
              </p:cNvSpPr>
              <p:nvPr/>
            </p:nvSpPr>
            <p:spPr bwMode="auto">
              <a:xfrm>
                <a:off x="1519" y="2341"/>
                <a:ext cx="280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sz="2800" b="1">
                    <a:solidFill>
                      <a:schemeClr val="tx1"/>
                    </a:solidFill>
                    <a:latin typeface="+mn-lt"/>
                  </a:rPr>
                  <a:t>K</a:t>
                </a:r>
              </a:p>
            </p:txBody>
          </p:sp>
          <p:sp>
            <p:nvSpPr>
              <p:cNvPr id="11" name="AutoShape 42"/>
              <p:cNvSpPr>
                <a:spLocks noChangeArrowheads="1"/>
              </p:cNvSpPr>
              <p:nvPr/>
            </p:nvSpPr>
            <p:spPr bwMode="auto">
              <a:xfrm rot="7916105">
                <a:off x="1882" y="1706"/>
                <a:ext cx="45" cy="318"/>
              </a:xfrm>
              <a:prstGeom prst="upArrow">
                <a:avLst>
                  <a:gd name="adj1" fmla="val 50000"/>
                  <a:gd name="adj2" fmla="val 176667"/>
                </a:avLst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sv-SE" sz="280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2" name="Text Box 43"/>
              <p:cNvSpPr txBox="1">
                <a:spLocks noChangeArrowheads="1"/>
              </p:cNvSpPr>
              <p:nvPr/>
            </p:nvSpPr>
            <p:spPr bwMode="auto">
              <a:xfrm>
                <a:off x="1584" y="1525"/>
                <a:ext cx="255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sz="2800" b="1">
                    <a:solidFill>
                      <a:schemeClr val="tx1"/>
                    </a:solidFill>
                    <a:latin typeface="+mn-lt"/>
                  </a:rPr>
                  <a:t>L</a:t>
                </a:r>
              </a:p>
            </p:txBody>
          </p:sp>
        </p:grpSp>
        <p:sp>
          <p:nvSpPr>
            <p:cNvPr id="5" name="Text Box 44"/>
            <p:cNvSpPr txBox="1">
              <a:spLocks noChangeArrowheads="1"/>
            </p:cNvSpPr>
            <p:nvPr/>
          </p:nvSpPr>
          <p:spPr bwMode="auto">
            <a:xfrm>
              <a:off x="3005" y="3413"/>
              <a:ext cx="1596" cy="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GB" sz="2800" b="1" baseline="30000">
                  <a:solidFill>
                    <a:schemeClr val="tx1"/>
                  </a:solidFill>
                  <a:latin typeface="+mn-lt"/>
                </a:rPr>
                <a:t>99m</a:t>
              </a:r>
              <a:r>
                <a:rPr lang="en-GB" sz="2800" b="1">
                  <a:solidFill>
                    <a:schemeClr val="tx1"/>
                  </a:solidFill>
                  <a:latin typeface="+mn-lt"/>
                </a:rPr>
                <a:t>Tc-maESE-</a:t>
              </a:r>
            </a:p>
            <a:p>
              <a:pPr algn="ctr" eaLnBrk="1" hangingPunct="1"/>
              <a:r>
                <a:rPr lang="en-GB" sz="2800" b="1">
                  <a:solidFill>
                    <a:schemeClr val="tx1"/>
                  </a:solidFill>
                  <a:latin typeface="+mn-lt"/>
                </a:rPr>
                <a:t>Z</a:t>
              </a:r>
              <a:r>
                <a:rPr lang="en-GB" sz="2800" b="1" baseline="-25000">
                  <a:solidFill>
                    <a:schemeClr val="tx1"/>
                  </a:solidFill>
                  <a:latin typeface="+mn-lt"/>
                </a:rPr>
                <a:t>HER2:342</a:t>
              </a:r>
            </a:p>
          </p:txBody>
        </p:sp>
        <p:pic>
          <p:nvPicPr>
            <p:cNvPr id="6" name="Picture 4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227"/>
            <a:stretch>
              <a:fillRect/>
            </a:stretch>
          </p:blipFill>
          <p:spPr bwMode="auto">
            <a:xfrm>
              <a:off x="3107" y="1026"/>
              <a:ext cx="1315" cy="2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5" y="1888753"/>
            <a:ext cx="1869968" cy="373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358229"/>
            <a:ext cx="1832081" cy="202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Oval 20"/>
          <p:cNvSpPr/>
          <p:nvPr/>
        </p:nvSpPr>
        <p:spPr bwMode="auto">
          <a:xfrm>
            <a:off x="7884368" y="3111710"/>
            <a:ext cx="216024" cy="233934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Praxis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239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82563"/>
            <a:ext cx="6773863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084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1484313"/>
            <a:ext cx="398303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2"/>
          <p:cNvSpPr txBox="1">
            <a:spLocks noChangeArrowheads="1"/>
          </p:cNvSpPr>
          <p:nvPr/>
        </p:nvSpPr>
        <p:spPr bwMode="auto">
          <a:xfrm>
            <a:off x="4932363" y="1589088"/>
            <a:ext cx="1277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sv-SE" altLang="sv-SE"/>
              <a:t>PET/CT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545013"/>
            <a:ext cx="39512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4"/>
          <p:cNvSpPr txBox="1">
            <a:spLocks noChangeArrowheads="1"/>
          </p:cNvSpPr>
          <p:nvPr/>
        </p:nvSpPr>
        <p:spPr bwMode="auto">
          <a:xfrm>
            <a:off x="4848225" y="4313238"/>
            <a:ext cx="1704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sv-SE" altLang="sv-SE"/>
              <a:t>SPECT/CT</a:t>
            </a:r>
          </a:p>
        </p:txBody>
      </p:sp>
      <p:grpSp>
        <p:nvGrpSpPr>
          <p:cNvPr id="7174" name="Group 5"/>
          <p:cNvGrpSpPr>
            <a:grpSpLocks/>
          </p:cNvGrpSpPr>
          <p:nvPr/>
        </p:nvGrpSpPr>
        <p:grpSpPr bwMode="auto">
          <a:xfrm>
            <a:off x="460375" y="2349500"/>
            <a:ext cx="2982913" cy="2303463"/>
            <a:chOff x="460030" y="2348880"/>
            <a:chExt cx="2982733" cy="2304256"/>
          </a:xfrm>
        </p:grpSpPr>
        <p:pic>
          <p:nvPicPr>
            <p:cNvPr id="7177" name="Picture 4" descr="wpe1.jpg (86165 bytes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30" y="2348880"/>
              <a:ext cx="2982733" cy="2304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9495">
              <a:off x="864596" y="3771197"/>
              <a:ext cx="642968" cy="676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5" name="TextBox 8"/>
          <p:cNvSpPr txBox="1">
            <a:spLocks noChangeArrowheads="1"/>
          </p:cNvSpPr>
          <p:nvPr/>
        </p:nvSpPr>
        <p:spPr bwMode="auto">
          <a:xfrm>
            <a:off x="1494632" y="-27384"/>
            <a:ext cx="746985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sv-SE" altLang="sv-SE" sz="3200" dirty="0">
                <a:solidFill>
                  <a:srgbClr val="0000FF"/>
                </a:solidFill>
              </a:rPr>
              <a:t>PET and SPECT can show if </a:t>
            </a:r>
            <a:r>
              <a:rPr lang="sv-SE" altLang="sv-SE" sz="3200" dirty="0" smtClean="0">
                <a:solidFill>
                  <a:srgbClr val="0000FF"/>
                </a:solidFill>
              </a:rPr>
              <a:t>radiolabeled</a:t>
            </a:r>
            <a:endParaRPr lang="sv-SE" altLang="sv-SE" sz="3200" dirty="0">
              <a:solidFill>
                <a:srgbClr val="0000FF"/>
              </a:solidFill>
            </a:endParaRPr>
          </a:p>
          <a:p>
            <a:pPr algn="ctr"/>
            <a:r>
              <a:rPr lang="sv-SE" altLang="sv-SE" sz="3200" dirty="0">
                <a:solidFill>
                  <a:srgbClr val="0000FF"/>
                </a:solidFill>
              </a:rPr>
              <a:t>antibodies accumulate in tumors</a:t>
            </a:r>
          </a:p>
        </p:txBody>
      </p:sp>
      <p:pic>
        <p:nvPicPr>
          <p:cNvPr id="71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846638"/>
            <a:ext cx="2735262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5"/>
          <a:stretch>
            <a:fillRect/>
          </a:stretch>
        </p:blipFill>
        <p:spPr bwMode="auto">
          <a:xfrm>
            <a:off x="1412875" y="2101850"/>
            <a:ext cx="2435225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 bwMode="auto">
          <a:xfrm rot="4231467">
            <a:off x="2844800" y="3363913"/>
            <a:ext cx="236537" cy="636588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6" name="Down Arrow 5"/>
          <p:cNvSpPr/>
          <p:nvPr/>
        </p:nvSpPr>
        <p:spPr bwMode="auto">
          <a:xfrm rot="2288021">
            <a:off x="3127375" y="3994150"/>
            <a:ext cx="246063" cy="614363"/>
          </a:xfrm>
          <a:prstGeom prst="downArrow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 kern="0">
              <a:solidFill>
                <a:prstClr val="white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7" b="9044"/>
          <a:stretch>
            <a:fillRect/>
          </a:stretch>
        </p:blipFill>
        <p:spPr bwMode="auto">
          <a:xfrm>
            <a:off x="5289550" y="2101850"/>
            <a:ext cx="1898650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101850"/>
            <a:ext cx="246063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1403350" y="5508625"/>
            <a:ext cx="2587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sv-SE" sz="2400" baseline="30000">
                <a:solidFill>
                  <a:srgbClr val="000000"/>
                </a:solidFill>
                <a:latin typeface="Calibri" pitchFamily="34" charset="0"/>
              </a:rPr>
              <a:t>18</a:t>
            </a:r>
            <a:r>
              <a:rPr lang="en-US" altLang="sv-SE" sz="2400">
                <a:solidFill>
                  <a:srgbClr val="000000"/>
                </a:solidFill>
                <a:latin typeface="Calibri" pitchFamily="34" charset="0"/>
              </a:rPr>
              <a:t>F-Z2891-mal-FBO</a:t>
            </a:r>
          </a:p>
        </p:txBody>
      </p:sp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5003800" y="5508625"/>
            <a:ext cx="2695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sv-SE" altLang="sv-SE" sz="2400" baseline="30000">
                <a:solidFill>
                  <a:srgbClr val="000000"/>
                </a:solidFill>
                <a:latin typeface="Calibri" pitchFamily="34" charset="0"/>
              </a:rPr>
              <a:t>18</a:t>
            </a:r>
            <a:r>
              <a:rPr lang="sv-SE" altLang="sv-SE" sz="2400">
                <a:solidFill>
                  <a:srgbClr val="000000"/>
                </a:solidFill>
                <a:latin typeface="Calibri" pitchFamily="34" charset="0"/>
              </a:rPr>
              <a:t>F-FBO-E</a:t>
            </a:r>
            <a:r>
              <a:rPr lang="sv-SE" altLang="sv-SE" sz="2400" baseline="-25000">
                <a:solidFill>
                  <a:srgbClr val="000000"/>
                </a:solidFill>
                <a:latin typeface="Calibri" pitchFamily="34" charset="0"/>
              </a:rPr>
              <a:t>3</a:t>
            </a:r>
            <a:r>
              <a:rPr lang="sv-SE" altLang="sv-SE" sz="2400">
                <a:solidFill>
                  <a:srgbClr val="000000"/>
                </a:solidFill>
                <a:latin typeface="Calibri" pitchFamily="34" charset="0"/>
              </a:rPr>
              <a:t>-PEP4313</a:t>
            </a:r>
            <a:endParaRPr lang="en-US" altLang="sv-SE" sz="2400" b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489" name="Rectangle 1"/>
          <p:cNvSpPr>
            <a:spLocks noChangeArrowheads="1"/>
          </p:cNvSpPr>
          <p:nvPr/>
        </p:nvSpPr>
        <p:spPr bwMode="auto">
          <a:xfrm>
            <a:off x="358775" y="6021388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sv-SE" sz="2000" i="1" dirty="0"/>
              <a:t>Glaser J Lab Comp </a:t>
            </a:r>
            <a:r>
              <a:rPr lang="en-US" altLang="sv-SE" sz="2000" i="1" dirty="0" err="1"/>
              <a:t>Radiopharm</a:t>
            </a:r>
            <a:endParaRPr lang="en-US" altLang="sv-SE" sz="2000" i="1" dirty="0"/>
          </a:p>
          <a:p>
            <a:pPr>
              <a:spcBef>
                <a:spcPct val="0"/>
              </a:spcBef>
            </a:pPr>
            <a:r>
              <a:rPr lang="en-US" altLang="sv-SE" sz="2000" i="1" dirty="0" smtClean="0"/>
              <a:t>2013;56:S385</a:t>
            </a:r>
            <a:endParaRPr lang="sv-SE" altLang="sv-SE" sz="2000" i="1" dirty="0"/>
          </a:p>
        </p:txBody>
      </p:sp>
      <p:sp>
        <p:nvSpPr>
          <p:cNvPr id="20490" name="TextBox 1"/>
          <p:cNvSpPr txBox="1">
            <a:spLocks noChangeArrowheads="1"/>
          </p:cNvSpPr>
          <p:nvPr/>
        </p:nvSpPr>
        <p:spPr bwMode="auto">
          <a:xfrm>
            <a:off x="5003801" y="6175345"/>
            <a:ext cx="414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sv-SE" altLang="sv-SE" sz="2000" i="1" dirty="0" smtClean="0"/>
              <a:t>Rosik: </a:t>
            </a:r>
            <a:r>
              <a:rPr lang="en-US" altLang="sv-SE" sz="2000" i="1" dirty="0" err="1" smtClean="0"/>
              <a:t>Bioconjug</a:t>
            </a:r>
            <a:r>
              <a:rPr lang="en-US" altLang="sv-SE" sz="2000" i="1" dirty="0" smtClean="0"/>
              <a:t> Chem. 2014:82</a:t>
            </a:r>
            <a:endParaRPr lang="sv-SE" altLang="sv-SE" sz="2000" i="1" dirty="0"/>
          </a:p>
        </p:txBody>
      </p:sp>
      <p:sp>
        <p:nvSpPr>
          <p:cNvPr id="20491" name="TextBox 2"/>
          <p:cNvSpPr txBox="1">
            <a:spLocks noChangeArrowheads="1"/>
          </p:cNvSpPr>
          <p:nvPr/>
        </p:nvSpPr>
        <p:spPr bwMode="auto">
          <a:xfrm>
            <a:off x="1466850" y="142875"/>
            <a:ext cx="7497763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sv-SE" altLang="sv-SE" dirty="0">
                <a:solidFill>
                  <a:srgbClr val="0000FF"/>
                </a:solidFill>
              </a:rPr>
              <a:t>MicroPET imaging of HER2 expressing xenografts using </a:t>
            </a:r>
            <a:r>
              <a:rPr lang="sv-SE" altLang="sv-SE" baseline="30000" dirty="0">
                <a:solidFill>
                  <a:srgbClr val="0000FF"/>
                </a:solidFill>
              </a:rPr>
              <a:t>18</a:t>
            </a:r>
            <a:r>
              <a:rPr lang="sv-SE" altLang="sv-SE" dirty="0">
                <a:solidFill>
                  <a:srgbClr val="0000FF"/>
                </a:solidFill>
              </a:rPr>
              <a:t>F-labelled Affibody molecules, 2h pi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284288" y="333375"/>
            <a:ext cx="78597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>
                <a:latin typeface="+mn-lt"/>
                <a:ea typeface="ＭＳ Ｐゴシック" charset="-128"/>
              </a:rPr>
              <a:t>Affibody molecules have been labelled for ….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82650" y="1508125"/>
            <a:ext cx="685796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936E8"/>
                </a:solidFill>
                <a:latin typeface="+mn-lt"/>
                <a:ea typeface="ＭＳ Ｐゴシック" charset="-128"/>
              </a:rPr>
              <a:t>SPECT </a:t>
            </a:r>
            <a:r>
              <a:rPr lang="en-GB" sz="2800" dirty="0">
                <a:latin typeface="+mn-lt"/>
                <a:ea typeface="ＭＳ Ｐゴシック" charset="-128"/>
              </a:rPr>
              <a:t>              </a:t>
            </a:r>
            <a:r>
              <a:rPr lang="en-GB" sz="2800" dirty="0">
                <a:solidFill>
                  <a:srgbClr val="FF0000"/>
                </a:solidFill>
                <a:latin typeface="+mn-lt"/>
                <a:ea typeface="ＭＳ Ｐゴシック" charset="-128"/>
              </a:rPr>
              <a:t>PET</a:t>
            </a:r>
            <a:r>
              <a:rPr lang="en-GB" sz="2800" dirty="0">
                <a:solidFill>
                  <a:srgbClr val="FF3300"/>
                </a:solidFill>
                <a:latin typeface="+mn-lt"/>
                <a:ea typeface="ＭＳ Ｐゴシック" charset="-128"/>
              </a:rPr>
              <a:t> </a:t>
            </a:r>
            <a:r>
              <a:rPr lang="en-GB" sz="2800" dirty="0">
                <a:latin typeface="+mn-lt"/>
                <a:ea typeface="ＭＳ Ｐゴシック" charset="-128"/>
              </a:rPr>
              <a:t>                </a:t>
            </a:r>
            <a:r>
              <a:rPr lang="en-GB" sz="28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Therapy</a:t>
            </a:r>
          </a:p>
          <a:p>
            <a:pPr>
              <a:defRPr/>
            </a:pPr>
            <a:endParaRPr lang="en-GB" sz="2800" dirty="0">
              <a:solidFill>
                <a:srgbClr val="00FF00"/>
              </a:solidFill>
              <a:latin typeface="+mn-lt"/>
              <a:ea typeface="ＭＳ Ｐゴシック" charset="-128"/>
            </a:endParaRPr>
          </a:p>
          <a:p>
            <a:pPr>
              <a:defRPr/>
            </a:pPr>
            <a:r>
              <a:rPr lang="en-GB" sz="2800" baseline="30000" dirty="0">
                <a:solidFill>
                  <a:srgbClr val="0936E8"/>
                </a:solidFill>
                <a:latin typeface="+mn-lt"/>
                <a:ea typeface="ＭＳ Ｐゴシック" charset="-128"/>
              </a:rPr>
              <a:t>99m</a:t>
            </a:r>
            <a:r>
              <a:rPr lang="en-GB" sz="2800" dirty="0">
                <a:solidFill>
                  <a:srgbClr val="0936E8"/>
                </a:solidFill>
                <a:latin typeface="+mn-lt"/>
                <a:ea typeface="ＭＳ Ｐゴシック" charset="-128"/>
              </a:rPr>
              <a:t>Tc </a:t>
            </a:r>
            <a:r>
              <a:rPr lang="en-GB" sz="2800" dirty="0">
                <a:latin typeface="+mn-lt"/>
                <a:ea typeface="ＭＳ Ｐゴシック" charset="-128"/>
              </a:rPr>
              <a:t>                  </a:t>
            </a:r>
            <a:r>
              <a:rPr lang="en-GB" sz="2800" baseline="30000" dirty="0">
                <a:solidFill>
                  <a:srgbClr val="FF0000"/>
                </a:solidFill>
                <a:latin typeface="+mn-lt"/>
                <a:ea typeface="ＭＳ Ｐゴシック" charset="-128"/>
              </a:rPr>
              <a:t>18</a:t>
            </a:r>
            <a:r>
              <a:rPr lang="en-GB" sz="2800" dirty="0">
                <a:solidFill>
                  <a:srgbClr val="FF0000"/>
                </a:solidFill>
                <a:latin typeface="+mn-lt"/>
                <a:ea typeface="ＭＳ Ｐゴシック" charset="-128"/>
              </a:rPr>
              <a:t>F</a:t>
            </a:r>
            <a:r>
              <a:rPr lang="en-GB" sz="2800" dirty="0">
                <a:latin typeface="+mn-lt"/>
                <a:ea typeface="ＭＳ Ｐゴシック" charset="-128"/>
              </a:rPr>
              <a:t>                       </a:t>
            </a:r>
            <a:r>
              <a:rPr lang="en-GB" sz="2800" baseline="300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131</a:t>
            </a:r>
            <a:r>
              <a:rPr lang="en-GB" sz="28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I</a:t>
            </a:r>
          </a:p>
          <a:p>
            <a:pPr>
              <a:defRPr/>
            </a:pPr>
            <a:r>
              <a:rPr lang="en-GB" sz="2800" baseline="30000" dirty="0">
                <a:solidFill>
                  <a:srgbClr val="0936E8"/>
                </a:solidFill>
                <a:latin typeface="+mn-lt"/>
                <a:ea typeface="ＭＳ Ｐゴシック" charset="-128"/>
              </a:rPr>
              <a:t>111</a:t>
            </a:r>
            <a:r>
              <a:rPr lang="en-GB" sz="2800" dirty="0">
                <a:solidFill>
                  <a:srgbClr val="0936E8"/>
                </a:solidFill>
                <a:latin typeface="+mn-lt"/>
                <a:ea typeface="ＭＳ Ｐゴシック" charset="-128"/>
              </a:rPr>
              <a:t>In	</a:t>
            </a:r>
            <a:r>
              <a:rPr lang="en-GB" sz="2800" dirty="0">
                <a:latin typeface="+mn-lt"/>
                <a:ea typeface="ＭＳ Ｐゴシック" charset="-128"/>
              </a:rPr>
              <a:t>	         </a:t>
            </a:r>
            <a:r>
              <a:rPr lang="en-GB" sz="2800" baseline="30000" dirty="0">
                <a:solidFill>
                  <a:srgbClr val="FF0000"/>
                </a:solidFill>
                <a:latin typeface="+mn-lt"/>
                <a:ea typeface="ＭＳ Ｐゴシック" charset="-128"/>
              </a:rPr>
              <a:t>76</a:t>
            </a:r>
            <a:r>
              <a:rPr lang="en-GB" sz="2800" dirty="0">
                <a:solidFill>
                  <a:srgbClr val="FF0000"/>
                </a:solidFill>
                <a:latin typeface="+mn-lt"/>
                <a:ea typeface="ＭＳ Ｐゴシック" charset="-128"/>
              </a:rPr>
              <a:t>Br </a:t>
            </a:r>
            <a:r>
              <a:rPr lang="en-GB" sz="2800" dirty="0">
                <a:latin typeface="+mn-lt"/>
                <a:ea typeface="ＭＳ Ｐゴシック" charset="-128"/>
              </a:rPr>
              <a:t>                    </a:t>
            </a:r>
            <a:r>
              <a:rPr lang="en-GB" sz="2800" baseline="300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211</a:t>
            </a:r>
            <a:r>
              <a:rPr lang="en-GB" sz="28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At</a:t>
            </a:r>
          </a:p>
          <a:p>
            <a:pPr>
              <a:defRPr/>
            </a:pPr>
            <a:r>
              <a:rPr lang="en-GB" sz="2800" baseline="30000" dirty="0">
                <a:latin typeface="+mn-lt"/>
                <a:ea typeface="ＭＳ Ｐゴシック" charset="-128"/>
              </a:rPr>
              <a:t>                                        </a:t>
            </a:r>
            <a:r>
              <a:rPr lang="en-GB" sz="2800" baseline="30000" dirty="0">
                <a:solidFill>
                  <a:srgbClr val="FF0000"/>
                </a:solidFill>
                <a:latin typeface="+mn-lt"/>
                <a:ea typeface="ＭＳ Ｐゴシック" charset="-128"/>
              </a:rPr>
              <a:t> 124</a:t>
            </a:r>
            <a:r>
              <a:rPr lang="en-GB" sz="2800" dirty="0">
                <a:solidFill>
                  <a:srgbClr val="FF0000"/>
                </a:solidFill>
                <a:latin typeface="+mn-lt"/>
                <a:ea typeface="ＭＳ Ｐゴシック" charset="-128"/>
              </a:rPr>
              <a:t>I      </a:t>
            </a:r>
          </a:p>
          <a:p>
            <a:pPr>
              <a:defRPr/>
            </a:pPr>
            <a:r>
              <a:rPr lang="en-GB" sz="2800" baseline="30000" dirty="0">
                <a:solidFill>
                  <a:srgbClr val="0830D1"/>
                </a:solidFill>
                <a:latin typeface="+mn-lt"/>
                <a:ea typeface="ＭＳ Ｐゴシック" charset="-128"/>
              </a:rPr>
              <a:t>125(123)</a:t>
            </a:r>
            <a:r>
              <a:rPr lang="en-GB" sz="2800" dirty="0">
                <a:solidFill>
                  <a:srgbClr val="0830D1"/>
                </a:solidFill>
                <a:latin typeface="+mn-lt"/>
                <a:ea typeface="ＭＳ Ｐゴシック" charset="-128"/>
              </a:rPr>
              <a:t>I   </a:t>
            </a:r>
            <a:r>
              <a:rPr lang="en-GB" sz="2800" dirty="0">
                <a:latin typeface="+mn-lt"/>
                <a:ea typeface="ＭＳ Ｐゴシック" charset="-128"/>
              </a:rPr>
              <a:t>                                            </a:t>
            </a:r>
            <a:r>
              <a:rPr lang="en-GB" sz="2800" baseline="300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90</a:t>
            </a:r>
            <a:r>
              <a:rPr lang="en-GB" sz="28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Y</a:t>
            </a:r>
          </a:p>
          <a:p>
            <a:pPr>
              <a:defRPr/>
            </a:pPr>
            <a:r>
              <a:rPr lang="en-GB" sz="2800" dirty="0">
                <a:latin typeface="+mn-lt"/>
                <a:ea typeface="ＭＳ Ｐゴシック" charset="-128"/>
              </a:rPr>
              <a:t> 			</a:t>
            </a:r>
            <a:r>
              <a:rPr lang="en-GB" sz="2800" baseline="30000" dirty="0">
                <a:solidFill>
                  <a:srgbClr val="FF0000"/>
                </a:solidFill>
                <a:latin typeface="+mn-lt"/>
                <a:ea typeface="ＭＳ Ｐゴシック" charset="-128"/>
              </a:rPr>
              <a:t>68</a:t>
            </a:r>
            <a:r>
              <a:rPr lang="en-GB" sz="2800" dirty="0">
                <a:solidFill>
                  <a:srgbClr val="FF0000"/>
                </a:solidFill>
                <a:latin typeface="+mn-lt"/>
                <a:ea typeface="ＭＳ Ｐゴシック" charset="-128"/>
              </a:rPr>
              <a:t>Ga </a:t>
            </a:r>
            <a:r>
              <a:rPr lang="en-GB" sz="2800" dirty="0">
                <a:latin typeface="+mn-lt"/>
                <a:ea typeface="ＭＳ Ｐゴシック" charset="-128"/>
              </a:rPr>
              <a:t>	 		</a:t>
            </a:r>
            <a:r>
              <a:rPr lang="en-GB" sz="2800" baseline="300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114m</a:t>
            </a:r>
            <a:r>
              <a:rPr lang="en-GB" sz="28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In</a:t>
            </a:r>
          </a:p>
          <a:p>
            <a:pPr>
              <a:defRPr/>
            </a:pPr>
            <a:r>
              <a:rPr lang="en-GB" sz="2800" baseline="30000" dirty="0">
                <a:latin typeface="+mn-lt"/>
                <a:ea typeface="ＭＳ Ｐゴシック" charset="-128"/>
              </a:rPr>
              <a:t> 			</a:t>
            </a:r>
            <a:r>
              <a:rPr lang="en-GB" sz="2800" baseline="30000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57(55)</a:t>
            </a:r>
            <a:r>
              <a:rPr lang="en-GB" sz="2800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Co</a:t>
            </a:r>
            <a:r>
              <a:rPr lang="en-GB" sz="2800" dirty="0">
                <a:latin typeface="Arial" charset="0"/>
                <a:ea typeface="ＭＳ Ｐゴシック" charset="-128"/>
              </a:rPr>
              <a:t> 		</a:t>
            </a:r>
            <a:r>
              <a:rPr lang="en-GB" sz="2800" baseline="300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177</a:t>
            </a:r>
            <a:r>
              <a:rPr lang="en-GB" sz="28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Lu</a:t>
            </a:r>
          </a:p>
          <a:p>
            <a:pPr>
              <a:defRPr/>
            </a:pPr>
            <a:r>
              <a:rPr lang="en-GB" sz="2800" dirty="0">
                <a:latin typeface="+mn-lt"/>
                <a:ea typeface="ＭＳ Ｐゴシック" charset="-128"/>
              </a:rPr>
              <a:t>  			</a:t>
            </a:r>
            <a:r>
              <a:rPr lang="en-GB" sz="2800" baseline="30000" dirty="0" smtClean="0">
                <a:solidFill>
                  <a:srgbClr val="FF0000"/>
                </a:solidFill>
                <a:latin typeface="+mn-lt"/>
                <a:ea typeface="ＭＳ Ｐゴシック" charset="-128"/>
              </a:rPr>
              <a:t>89</a:t>
            </a:r>
            <a:r>
              <a:rPr lang="en-GB" sz="2800" dirty="0" smtClean="0">
                <a:solidFill>
                  <a:srgbClr val="FF0000"/>
                </a:solidFill>
                <a:latin typeface="+mn-lt"/>
                <a:ea typeface="ＭＳ Ｐゴシック" charset="-128"/>
              </a:rPr>
              <a:t>Zr</a:t>
            </a:r>
            <a:endParaRPr lang="en-GB" sz="2800" dirty="0">
              <a:solidFill>
                <a:srgbClr val="FF0000"/>
              </a:solidFill>
              <a:latin typeface="+mn-lt"/>
              <a:ea typeface="ＭＳ Ｐゴシック" charset="-128"/>
            </a:endParaRPr>
          </a:p>
          <a:p>
            <a:pPr>
              <a:defRPr/>
            </a:pPr>
            <a:r>
              <a:rPr lang="en-GB" sz="2800" baseline="300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 			</a:t>
            </a:r>
            <a:r>
              <a:rPr lang="en-GB" sz="2800" baseline="30000" dirty="0" smtClean="0">
                <a:solidFill>
                  <a:srgbClr val="FF0000"/>
                </a:solidFill>
                <a:latin typeface="+mn-lt"/>
                <a:ea typeface="ＭＳ Ｐゴシック" charset="-128"/>
              </a:rPr>
              <a:t>64</a:t>
            </a:r>
            <a:r>
              <a:rPr lang="en-GB" sz="2800" dirty="0" smtClean="0">
                <a:solidFill>
                  <a:srgbClr val="FF0000"/>
                </a:solidFill>
                <a:latin typeface="+mn-lt"/>
                <a:ea typeface="ＭＳ Ｐゴシック" charset="-128"/>
              </a:rPr>
              <a:t>Cu</a:t>
            </a:r>
            <a:r>
              <a:rPr lang="en-GB" sz="2800" baseline="300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	 </a:t>
            </a:r>
            <a:r>
              <a:rPr lang="en-GB" sz="2800" dirty="0" smtClean="0">
                <a:solidFill>
                  <a:srgbClr val="00CC00"/>
                </a:solidFill>
                <a:latin typeface="+mn-lt"/>
                <a:ea typeface="ＭＳ Ｐゴシック" charset="-128"/>
              </a:rPr>
              <a:t>                </a:t>
            </a:r>
            <a:r>
              <a:rPr lang="en-GB" sz="2800" baseline="300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186/188</a:t>
            </a:r>
            <a:r>
              <a:rPr lang="en-GB" sz="2800" dirty="0">
                <a:solidFill>
                  <a:srgbClr val="00CC00"/>
                </a:solidFill>
                <a:latin typeface="+mn-lt"/>
                <a:ea typeface="ＭＳ Ｐゴシック" charset="-128"/>
              </a:rPr>
              <a:t>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4222" r="4930" b="3156"/>
          <a:stretch>
            <a:fillRect/>
          </a:stretch>
        </p:blipFill>
        <p:spPr bwMode="auto">
          <a:xfrm>
            <a:off x="0" y="2714625"/>
            <a:ext cx="8748713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9388" y="1557338"/>
            <a:ext cx="44894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sv-SE" b="1"/>
              <a:t>[</a:t>
            </a:r>
            <a:r>
              <a:rPr lang="en-GB" altLang="sv-SE" b="1" baseline="30000"/>
              <a:t>111</a:t>
            </a:r>
            <a:r>
              <a:rPr lang="en-GB" altLang="sv-SE" b="1"/>
              <a:t>In-maleimido-CHX-A’’-C</a:t>
            </a:r>
            <a:r>
              <a:rPr lang="en-GB" altLang="sv-SE" b="1" baseline="30000"/>
              <a:t>61</a:t>
            </a:r>
            <a:r>
              <a:rPr lang="en-GB" altLang="sv-SE" b="1"/>
              <a:t>]-</a:t>
            </a:r>
          </a:p>
          <a:p>
            <a:pPr algn="ctr"/>
            <a:r>
              <a:rPr lang="en-GB" altLang="sv-SE" b="1"/>
              <a:t>Z</a:t>
            </a:r>
            <a:r>
              <a:rPr lang="en-GB" altLang="sv-SE" b="1" baseline="-25000"/>
              <a:t>HER2:2395</a:t>
            </a:r>
          </a:p>
          <a:p>
            <a:pPr algn="ctr"/>
            <a:endParaRPr lang="en-GB" altLang="sv-SE" b="1" baseline="-25000"/>
          </a:p>
          <a:p>
            <a:pPr algn="ctr"/>
            <a:r>
              <a:rPr lang="en-GB" altLang="sv-SE" b="1"/>
              <a:t>SKOV-3 cells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789488" y="1557338"/>
            <a:ext cx="421798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sv-SE" b="1"/>
              <a:t>[</a:t>
            </a:r>
            <a:r>
              <a:rPr lang="en-GB" altLang="sv-SE" b="1" baseline="30000"/>
              <a:t>111</a:t>
            </a:r>
            <a:r>
              <a:rPr lang="en-GB" altLang="sv-SE" b="1"/>
              <a:t>In-maleimido-DOTA-C</a:t>
            </a:r>
            <a:r>
              <a:rPr lang="en-GB" altLang="sv-SE" b="1" baseline="30000"/>
              <a:t>61</a:t>
            </a:r>
            <a:r>
              <a:rPr lang="en-GB" altLang="sv-SE" b="1"/>
              <a:t>]-</a:t>
            </a:r>
          </a:p>
          <a:p>
            <a:pPr algn="ctr"/>
            <a:r>
              <a:rPr lang="en-GB" altLang="sv-SE" b="1"/>
              <a:t>Z</a:t>
            </a:r>
            <a:r>
              <a:rPr lang="en-GB" altLang="sv-SE" b="1" baseline="-25000"/>
              <a:t>EGFR:1907</a:t>
            </a:r>
          </a:p>
          <a:p>
            <a:pPr algn="ctr"/>
            <a:endParaRPr lang="en-GB" altLang="sv-SE" b="1" baseline="-25000"/>
          </a:p>
          <a:p>
            <a:pPr algn="ctr"/>
            <a:r>
              <a:rPr lang="en-GB" altLang="sv-SE" b="1"/>
              <a:t>A431 cells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816100" y="350838"/>
            <a:ext cx="70770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sv-SE" sz="2800" b="1" dirty="0">
                <a:solidFill>
                  <a:srgbClr val="0000FF"/>
                </a:solidFill>
              </a:rPr>
              <a:t>Typical examples of cellular processing of </a:t>
            </a:r>
            <a:r>
              <a:rPr lang="en-GB" altLang="sv-SE" sz="2800" b="1" dirty="0" smtClean="0">
                <a:solidFill>
                  <a:srgbClr val="0000FF"/>
                </a:solidFill>
              </a:rPr>
              <a:t>affibody </a:t>
            </a:r>
            <a:r>
              <a:rPr lang="en-GB" altLang="sv-SE" sz="2800" b="1" dirty="0">
                <a:solidFill>
                  <a:srgbClr val="0000FF"/>
                </a:solidFill>
              </a:rPr>
              <a:t>molecules in vitro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-92075" y="6478588"/>
            <a:ext cx="4933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sv-SE" sz="1800" b="1" dirty="0"/>
              <a:t>Tolmachev, </a:t>
            </a:r>
            <a:r>
              <a:rPr lang="en-GB" altLang="sv-SE" sz="1800" b="1" dirty="0" err="1"/>
              <a:t>Bioconjug</a:t>
            </a:r>
            <a:r>
              <a:rPr lang="en-GB" altLang="sv-SE" sz="1800" b="1" dirty="0"/>
              <a:t> </a:t>
            </a:r>
            <a:r>
              <a:rPr lang="en-GB" altLang="sv-SE" sz="1800" b="1" dirty="0" err="1"/>
              <a:t>Chem</a:t>
            </a:r>
            <a:r>
              <a:rPr lang="en-GB" altLang="sv-SE" sz="1800" b="1" dirty="0"/>
              <a:t> 2008:1579-87  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084763" y="6475413"/>
            <a:ext cx="394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sv-SE" sz="1800" b="1" dirty="0"/>
              <a:t>Tolmachev, EJNMMI 2010: 613-622</a:t>
            </a:r>
            <a:endParaRPr lang="sv-SE" altLang="sv-SE" sz="1800" b="1" dirty="0"/>
          </a:p>
        </p:txBody>
      </p:sp>
    </p:spTree>
    <p:extLst>
      <p:ext uri="{BB962C8B-B14F-4D97-AF65-F5344CB8AC3E}">
        <p14:creationId xmlns:p14="http://schemas.microsoft.com/office/powerpoint/2010/main" val="4150845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47675" y="1700213"/>
            <a:ext cx="8012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sv-SE" b="1"/>
              <a:t>Slow internalization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68313" y="3649663"/>
            <a:ext cx="8424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sv-SE" b="1"/>
              <a:t>Affinity should play a major role for tumour retention 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3922713" y="2425700"/>
            <a:ext cx="720725" cy="1008063"/>
          </a:xfrm>
          <a:prstGeom prst="downArrow">
            <a:avLst>
              <a:gd name="adj1" fmla="val 50000"/>
              <a:gd name="adj2" fmla="val 34967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sv-SE" altLang="sv-SE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789613" y="4460875"/>
            <a:ext cx="2311400" cy="1992313"/>
            <a:chOff x="1007" y="1584"/>
            <a:chExt cx="1456" cy="1255"/>
          </a:xfrm>
        </p:grpSpPr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 rot="-7317100">
              <a:off x="2183" y="1727"/>
              <a:ext cx="64" cy="237"/>
            </a:xfrm>
            <a:prstGeom prst="moon">
              <a:avLst>
                <a:gd name="adj" fmla="val 50000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33CCFF"/>
                </a:gs>
              </a:gsLst>
              <a:path path="rect">
                <a:fillToRect l="50000" t="50000" r="50000" b="50000"/>
              </a:path>
            </a:gradFill>
            <a:ln w="9525" algn="ctr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sv-SE" altLang="sv-SE"/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1007" y="1584"/>
              <a:ext cx="1456" cy="1255"/>
              <a:chOff x="1007" y="1584"/>
              <a:chExt cx="1456" cy="1255"/>
            </a:xfrm>
          </p:grpSpPr>
          <p:pic>
            <p:nvPicPr>
              <p:cNvPr id="8" name="Picture 8" descr="affibody-no-backg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82" y="1828"/>
                <a:ext cx="626" cy="1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Oval 9"/>
              <p:cNvSpPr>
                <a:spLocks noChangeArrowheads="1"/>
              </p:cNvSpPr>
              <p:nvPr/>
            </p:nvSpPr>
            <p:spPr bwMode="auto">
              <a:xfrm>
                <a:off x="2190" y="1584"/>
                <a:ext cx="273" cy="28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FF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sv-SE" altLang="sv-SE"/>
              </a:p>
            </p:txBody>
          </p:sp>
          <p:sp>
            <p:nvSpPr>
              <p:cNvPr id="10" name="Text Box 10"/>
              <p:cNvSpPr txBox="1">
                <a:spLocks noChangeArrowheads="1"/>
              </p:cNvSpPr>
              <p:nvPr/>
            </p:nvSpPr>
            <p:spPr bwMode="auto">
              <a:xfrm>
                <a:off x="2226" y="1628"/>
                <a:ext cx="19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sv-SE" sz="1400" b="1"/>
                  <a:t>D</a:t>
                </a:r>
              </a:p>
            </p:txBody>
          </p:sp>
          <p:sp>
            <p:nvSpPr>
              <p:cNvPr id="11" name="Text Box 11"/>
              <p:cNvSpPr txBox="1">
                <a:spLocks noChangeArrowheads="1"/>
              </p:cNvSpPr>
              <p:nvPr/>
            </p:nvSpPr>
            <p:spPr bwMode="auto">
              <a:xfrm>
                <a:off x="1007" y="2284"/>
                <a:ext cx="53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sv-SE" sz="1400" b="1"/>
                  <a:t>Binding</a:t>
                </a:r>
              </a:p>
              <a:p>
                <a:r>
                  <a:rPr lang="en-US" altLang="sv-SE" sz="1400" b="1"/>
                  <a:t>Surface</a:t>
                </a:r>
              </a:p>
            </p:txBody>
          </p:sp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 flipV="1">
                <a:off x="1540" y="2313"/>
                <a:ext cx="385" cy="13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13" name="Line 13"/>
              <p:cNvSpPr>
                <a:spLocks noChangeShapeType="1"/>
              </p:cNvSpPr>
              <p:nvPr/>
            </p:nvSpPr>
            <p:spPr bwMode="auto">
              <a:xfrm flipV="1">
                <a:off x="1540" y="2346"/>
                <a:ext cx="662" cy="1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sv-SE"/>
              </a:p>
            </p:txBody>
          </p:sp>
        </p:grpSp>
      </p:grp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984250" y="4527550"/>
            <a:ext cx="57483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sv-SE" altLang="sv-SE" sz="2000"/>
              <a:t>Comparing two HER2-binding Affibody molecules</a:t>
            </a:r>
            <a:br>
              <a:rPr lang="sv-SE" altLang="sv-SE" sz="2000"/>
            </a:br>
            <a:r>
              <a:rPr lang="sv-SE" altLang="sv-SE" sz="2000"/>
              <a:t>differing in the binding surface</a:t>
            </a:r>
            <a:endParaRPr lang="en-US" altLang="sv-SE" sz="2000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827088" y="4365625"/>
            <a:ext cx="7705725" cy="215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39501877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006115"/>
              </p:ext>
            </p:extLst>
          </p:nvPr>
        </p:nvGraphicFramePr>
        <p:xfrm>
          <a:off x="0" y="2603500"/>
          <a:ext cx="9144000" cy="1189038"/>
        </p:xfrm>
        <a:graphic>
          <a:graphicData uri="http://schemas.openxmlformats.org/drawingml/2006/table">
            <a:tbl>
              <a:tblPr/>
              <a:tblGrid>
                <a:gridCol w="214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8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32" marB="4573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k</a:t>
                      </a:r>
                      <a:r>
                        <a:rPr kumimoji="0" lang="en-GB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a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 (1/Ms)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32" marB="4573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k</a:t>
                      </a:r>
                      <a:r>
                        <a:rPr kumimoji="0" lang="en-GB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d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 (1/s)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32" marB="4573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K</a:t>
                      </a:r>
                      <a:r>
                        <a:rPr kumimoji="0" lang="en-GB" sz="20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D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 (pM)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32" marB="4573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PEP05541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32" marB="4573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(6.3± 1.1) ×10</a:t>
                      </a:r>
                      <a:r>
                        <a:rPr kumimoji="0" lang="en-GB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6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32" marB="4573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(7.37± 1.33) ×10</a:t>
                      </a:r>
                      <a:r>
                        <a:rPr kumimoji="0" lang="en-GB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-4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32" marB="4573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116.7± 0.1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32" marB="4573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PEP07127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32" marB="4573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(6.69 ± 0.01) ×10</a:t>
                      </a:r>
                      <a:r>
                        <a:rPr kumimoji="0" lang="en-GB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6</a:t>
                      </a: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 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32" marB="4573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(2.55 ± 0.12)×10</a:t>
                      </a:r>
                      <a:r>
                        <a:rPr kumimoji="0" lang="en-GB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-2</a:t>
                      </a: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32" marB="4573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-128"/>
                          <a:cs typeface="Times New Roman" pitchFamily="18" charset="0"/>
                        </a:rPr>
                        <a:t>3804 ± 178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T="45732" marB="4573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1763713" y="260350"/>
            <a:ext cx="70024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sv-SE" sz="3200" b="1" dirty="0">
                <a:solidFill>
                  <a:srgbClr val="0000FF"/>
                </a:solidFill>
              </a:rPr>
              <a:t>The influence of affinity on tumour uptake</a:t>
            </a:r>
          </a:p>
        </p:txBody>
      </p: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395288" y="1557338"/>
            <a:ext cx="87487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Tx/>
              <a:buChar char="•"/>
            </a:pPr>
            <a:r>
              <a:rPr lang="en-GB" altLang="sv-SE"/>
              <a:t>Affibody molecules site-specifically labelled at C-terminus using maleimido-DOTA </a:t>
            </a:r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395288" y="4094163"/>
            <a:ext cx="5789612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Tx/>
              <a:buChar char="•"/>
            </a:pPr>
            <a:r>
              <a:rPr lang="en-GB" altLang="sv-SE" dirty="0"/>
              <a:t> BALB/C nu/nu mice (n=8 per data point)</a:t>
            </a:r>
          </a:p>
          <a:p>
            <a:pPr>
              <a:buFontTx/>
              <a:buChar char="•"/>
            </a:pPr>
            <a:r>
              <a:rPr lang="en-GB" altLang="sv-SE" dirty="0"/>
              <a:t> xenografts:</a:t>
            </a:r>
          </a:p>
          <a:p>
            <a:r>
              <a:rPr lang="en-GB" altLang="sv-SE" dirty="0"/>
              <a:t>   SKOV-3   (</a:t>
            </a:r>
            <a:r>
              <a:rPr lang="en-GB" altLang="sv-SE" dirty="0">
                <a:cs typeface="Arial" charset="0"/>
              </a:rPr>
              <a:t>~</a:t>
            </a:r>
            <a:r>
              <a:rPr lang="en-GB" altLang="sv-SE" dirty="0"/>
              <a:t>1.2 × 10</a:t>
            </a:r>
            <a:r>
              <a:rPr lang="en-GB" altLang="sv-SE" baseline="30000" dirty="0"/>
              <a:t>6</a:t>
            </a:r>
            <a:r>
              <a:rPr lang="en-GB" altLang="sv-SE" dirty="0"/>
              <a:t> HER2 per cell) </a:t>
            </a:r>
          </a:p>
          <a:p>
            <a:r>
              <a:rPr lang="en-GB" altLang="sv-SE" dirty="0"/>
              <a:t>   LS174T   (~ 4 × 10</a:t>
            </a:r>
            <a:r>
              <a:rPr lang="en-GB" altLang="sv-SE" baseline="30000" dirty="0"/>
              <a:t>4</a:t>
            </a:r>
            <a:r>
              <a:rPr lang="en-GB" altLang="sv-SE" dirty="0"/>
              <a:t> HER2 per cell)</a:t>
            </a:r>
          </a:p>
          <a:p>
            <a:pPr>
              <a:buFontTx/>
              <a:buChar char="•"/>
            </a:pPr>
            <a:r>
              <a:rPr lang="en-GB" altLang="sv-SE" dirty="0"/>
              <a:t> 1 µg (0.13 nmol) per mouse</a:t>
            </a:r>
          </a:p>
          <a:p>
            <a:pPr>
              <a:buFontTx/>
              <a:buChar char="•"/>
            </a:pPr>
            <a:r>
              <a:rPr lang="en-GB" altLang="sv-SE" dirty="0"/>
              <a:t> biodistribution at  4 and 24 h pi</a:t>
            </a:r>
          </a:p>
        </p:txBody>
      </p:sp>
    </p:spTree>
    <p:extLst>
      <p:ext uri="{BB962C8B-B14F-4D97-AF65-F5344CB8AC3E}">
        <p14:creationId xmlns:p14="http://schemas.microsoft.com/office/powerpoint/2010/main" val="4004247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0"/>
          <a:stretch/>
        </p:blipFill>
        <p:spPr bwMode="auto">
          <a:xfrm>
            <a:off x="0" y="2342606"/>
            <a:ext cx="9144000" cy="3874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3276600" y="3429000"/>
            <a:ext cx="576263" cy="194468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sv-SE" altLang="sv-SE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7380288" y="3357563"/>
            <a:ext cx="576262" cy="19446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sv-SE" altLang="sv-SE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763713" y="404813"/>
            <a:ext cx="7165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sv-SE" sz="2800" b="1" dirty="0">
                <a:solidFill>
                  <a:srgbClr val="0000FF"/>
                </a:solidFill>
              </a:rPr>
              <a:t>Xenografts with high expression of HER2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67744" y="1700808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/>
              <a:t>4 h p.i.                                 24 h p.i.</a:t>
            </a:r>
            <a:endParaRPr lang="sv-SE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78749" y="6453336"/>
            <a:ext cx="4665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/>
              <a:t>Tolmachev J Nucl Med. 2012:953-60. </a:t>
            </a:r>
            <a:endParaRPr lang="sv-SE" sz="2000" b="1" dirty="0"/>
          </a:p>
        </p:txBody>
      </p:sp>
    </p:spTree>
    <p:extLst>
      <p:ext uri="{BB962C8B-B14F-4D97-AF65-F5344CB8AC3E}">
        <p14:creationId xmlns:p14="http://schemas.microsoft.com/office/powerpoint/2010/main" val="148466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63713" y="404813"/>
            <a:ext cx="70072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sv-SE" sz="2800" b="1" dirty="0">
                <a:solidFill>
                  <a:srgbClr val="0000FF"/>
                </a:solidFill>
              </a:rPr>
              <a:t>Xenografts with low expression of HER2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t="12320" r="1802" b="-728"/>
          <a:stretch/>
        </p:blipFill>
        <p:spPr bwMode="auto">
          <a:xfrm>
            <a:off x="0" y="2429691"/>
            <a:ext cx="9144000" cy="387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3203575" y="3573463"/>
            <a:ext cx="576263" cy="19446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sv-SE" altLang="sv-SE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7596188" y="3573463"/>
            <a:ext cx="576262" cy="19446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sv-SE" altLang="sv-SE"/>
          </a:p>
        </p:txBody>
      </p:sp>
      <p:sp>
        <p:nvSpPr>
          <p:cNvPr id="6" name="TextBox 5"/>
          <p:cNvSpPr txBox="1"/>
          <p:nvPr/>
        </p:nvSpPr>
        <p:spPr>
          <a:xfrm>
            <a:off x="2267744" y="1700808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smtClean="0"/>
              <a:t>4 h p.i.                                 24 h p.i.</a:t>
            </a:r>
            <a:endParaRPr lang="sv-SE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78749" y="6453336"/>
            <a:ext cx="4665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smtClean="0"/>
              <a:t>Tolmachev J Nucl Med. 2012:953-60. </a:t>
            </a:r>
            <a:endParaRPr lang="sv-SE" sz="2000" b="1" dirty="0"/>
          </a:p>
        </p:txBody>
      </p:sp>
    </p:spTree>
    <p:extLst>
      <p:ext uri="{BB962C8B-B14F-4D97-AF65-F5344CB8AC3E}">
        <p14:creationId xmlns:p14="http://schemas.microsoft.com/office/powerpoint/2010/main" val="1528127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835150" y="260350"/>
            <a:ext cx="63690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sv-SE" sz="2800" b="1" dirty="0">
                <a:solidFill>
                  <a:srgbClr val="0000FF"/>
                </a:solidFill>
              </a:rPr>
              <a:t>The influence of </a:t>
            </a:r>
            <a:r>
              <a:rPr lang="en-GB" altLang="sv-SE" sz="2800" b="1" dirty="0" smtClean="0">
                <a:solidFill>
                  <a:srgbClr val="0000FF"/>
                </a:solidFill>
              </a:rPr>
              <a:t>affibody molecules </a:t>
            </a:r>
            <a:r>
              <a:rPr lang="en-GB" altLang="sv-SE" sz="2800" b="1" dirty="0">
                <a:solidFill>
                  <a:srgbClr val="0000FF"/>
                </a:solidFill>
              </a:rPr>
              <a:t>affinity on tumour uptake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58750" y="1938338"/>
            <a:ext cx="898525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Tx/>
              <a:buChar char="•"/>
            </a:pPr>
            <a:r>
              <a:rPr lang="en-GB" altLang="sv-SE" b="1" dirty="0"/>
              <a:t> </a:t>
            </a:r>
            <a:r>
              <a:rPr lang="en-GB" altLang="sv-SE" b="1" dirty="0">
                <a:solidFill>
                  <a:srgbClr val="00B0F0"/>
                </a:solidFill>
              </a:rPr>
              <a:t>low nanomolar affinity </a:t>
            </a:r>
            <a:r>
              <a:rPr lang="en-GB" altLang="sv-SE" b="1" dirty="0"/>
              <a:t>is “good enough” for imaging of molecular targets with </a:t>
            </a:r>
            <a:r>
              <a:rPr lang="en-GB" altLang="sv-SE" b="1" dirty="0">
                <a:solidFill>
                  <a:srgbClr val="00B0F0"/>
                </a:solidFill>
              </a:rPr>
              <a:t>high expression </a:t>
            </a:r>
            <a:r>
              <a:rPr lang="en-GB" altLang="sv-SE" b="1" dirty="0"/>
              <a:t>level (around 1000000 per cell) shortly after injection;</a:t>
            </a:r>
          </a:p>
          <a:p>
            <a:pPr>
              <a:buFontTx/>
              <a:buChar char="•"/>
            </a:pPr>
            <a:endParaRPr lang="en-GB" altLang="sv-SE" b="1" dirty="0"/>
          </a:p>
          <a:p>
            <a:pPr>
              <a:buFontTx/>
              <a:buChar char="•"/>
            </a:pPr>
            <a:r>
              <a:rPr lang="en-GB" altLang="sv-SE" b="1" dirty="0"/>
              <a:t> for imaging of targets with </a:t>
            </a:r>
            <a:r>
              <a:rPr lang="en-GB" altLang="sv-SE" b="1" dirty="0">
                <a:solidFill>
                  <a:srgbClr val="00B0F0"/>
                </a:solidFill>
              </a:rPr>
              <a:t>low expression </a:t>
            </a:r>
            <a:r>
              <a:rPr lang="en-GB" altLang="sv-SE" b="1" dirty="0"/>
              <a:t>level (40000 per cell), </a:t>
            </a:r>
            <a:r>
              <a:rPr lang="en-GB" altLang="sv-SE" b="1" dirty="0">
                <a:solidFill>
                  <a:srgbClr val="00B0F0"/>
                </a:solidFill>
              </a:rPr>
              <a:t>subnanomolar affinity </a:t>
            </a:r>
            <a:r>
              <a:rPr lang="en-GB" altLang="sv-SE" b="1" dirty="0"/>
              <a:t>is desirable.</a:t>
            </a:r>
          </a:p>
        </p:txBody>
      </p:sp>
    </p:spTree>
    <p:extLst>
      <p:ext uri="{BB962C8B-B14F-4D97-AF65-F5344CB8AC3E}">
        <p14:creationId xmlns:p14="http://schemas.microsoft.com/office/powerpoint/2010/main" val="2125034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051050" y="449263"/>
            <a:ext cx="62245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sv-SE" sz="3200" b="1" dirty="0">
                <a:solidFill>
                  <a:srgbClr val="0000FF"/>
                </a:solidFill>
              </a:rPr>
              <a:t>Approaches to increase affinity</a:t>
            </a:r>
          </a:p>
        </p:txBody>
      </p:sp>
      <p:pic>
        <p:nvPicPr>
          <p:cNvPr id="3" name="Picture 7" descr="4339fig01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" t="28346" r="2428" b="30325"/>
          <a:stretch>
            <a:fillRect/>
          </a:stretch>
        </p:blipFill>
        <p:spPr bwMode="auto">
          <a:xfrm>
            <a:off x="2771775" y="3827463"/>
            <a:ext cx="4645025" cy="298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11188" y="3281363"/>
            <a:ext cx="32178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Tx/>
              <a:buChar char="•"/>
            </a:pPr>
            <a:r>
              <a:rPr lang="en-GB" altLang="sv-SE" sz="2800"/>
              <a:t> affinity maturation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11188" y="1700213"/>
            <a:ext cx="24272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Tx/>
              <a:buChar char="•"/>
            </a:pPr>
            <a:r>
              <a:rPr lang="en-GB" altLang="sv-SE" sz="2800"/>
              <a:t> dimerization;</a:t>
            </a: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 rot="-5400000">
            <a:off x="6898482" y="1318419"/>
            <a:ext cx="1420812" cy="2762250"/>
            <a:chOff x="3016" y="572"/>
            <a:chExt cx="895" cy="1740"/>
          </a:xfrm>
        </p:grpSpPr>
        <p:pic>
          <p:nvPicPr>
            <p:cNvPr id="7" name="Picture 11" descr="affibody-no-backg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0" y="1388"/>
              <a:ext cx="591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2" descr="affibody-no-backg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572"/>
              <a:ext cx="591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14" descr="affibody-no-backg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349500"/>
            <a:ext cx="146685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affibody-no-backg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146685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103438" y="2366963"/>
            <a:ext cx="422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sv-SE" sz="3200" i="1">
                <a:cs typeface="Arial" charset="0"/>
              </a:rPr>
              <a:t>+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5148263" y="2392363"/>
            <a:ext cx="422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sv-SE" sz="3200" b="1">
                <a:cs typeface="Arial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63286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3073400"/>
            <a:ext cx="9197975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850544" y="279400"/>
            <a:ext cx="622555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sv-SE" sz="3200" b="1" dirty="0">
                <a:solidFill>
                  <a:srgbClr val="0000FF"/>
                </a:solidFill>
              </a:rPr>
              <a:t>Anti-HER2 Affibody molecules:</a:t>
            </a:r>
          </a:p>
          <a:p>
            <a:pPr algn="ctr"/>
            <a:r>
              <a:rPr lang="en-GB" altLang="sv-SE" sz="3200" b="1" dirty="0">
                <a:solidFill>
                  <a:srgbClr val="0000FF"/>
                </a:solidFill>
              </a:rPr>
              <a:t>SKOV-3 xenografts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43213" y="1543050"/>
            <a:ext cx="403542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sv-SE" sz="2800" b="1" baseline="30000"/>
              <a:t>125</a:t>
            </a:r>
            <a:r>
              <a:rPr lang="en-GB" altLang="sv-SE" sz="2800" b="1"/>
              <a:t>I-Z</a:t>
            </a:r>
            <a:r>
              <a:rPr lang="en-GB" altLang="sv-SE" sz="2800" b="1" baseline="-25000"/>
              <a:t>HER2:4</a:t>
            </a:r>
            <a:r>
              <a:rPr lang="en-GB" altLang="sv-SE" sz="2800" b="1"/>
              <a:t>     	 50 nM</a:t>
            </a:r>
          </a:p>
          <a:p>
            <a:r>
              <a:rPr lang="en-GB" altLang="sv-SE" sz="2800" b="1" baseline="30000"/>
              <a:t>125</a:t>
            </a:r>
            <a:r>
              <a:rPr lang="en-GB" altLang="sv-SE" sz="2800" b="1"/>
              <a:t>I-(Z</a:t>
            </a:r>
            <a:r>
              <a:rPr lang="en-GB" altLang="sv-SE" sz="2800" b="1" baseline="-25000"/>
              <a:t>HER2:4</a:t>
            </a:r>
            <a:r>
              <a:rPr lang="en-GB" altLang="sv-SE" sz="2800" b="1"/>
              <a:t>)</a:t>
            </a:r>
            <a:r>
              <a:rPr lang="en-GB" altLang="sv-SE" sz="2800" b="1" baseline="-25000"/>
              <a:t>2</a:t>
            </a:r>
            <a:r>
              <a:rPr lang="en-GB" altLang="sv-SE" sz="2800" b="1"/>
              <a:t>	(3 nM)</a:t>
            </a:r>
          </a:p>
          <a:p>
            <a:r>
              <a:rPr lang="en-GB" altLang="sv-SE" sz="2800" b="1" baseline="30000"/>
              <a:t>125</a:t>
            </a:r>
            <a:r>
              <a:rPr lang="en-GB" altLang="sv-SE" sz="2800" b="1"/>
              <a:t>I-Z</a:t>
            </a:r>
            <a:r>
              <a:rPr lang="en-GB" altLang="sv-SE" sz="2800" b="1" baseline="-25000"/>
              <a:t>HER2:342</a:t>
            </a:r>
            <a:r>
              <a:rPr lang="en-GB" altLang="sv-SE" sz="2800" b="1"/>
              <a:t> 	22 pM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003800" y="6454775"/>
            <a:ext cx="4095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sv-SE" sz="1800" b="1" dirty="0"/>
              <a:t>Orlova Cancer Res. 2006:</a:t>
            </a:r>
            <a:r>
              <a:rPr lang="sv-SE" altLang="sv-SE" sz="1800" b="1" dirty="0"/>
              <a:t>4339-4348 </a:t>
            </a:r>
            <a:endParaRPr lang="en-GB" altLang="sv-SE" sz="1800" b="1" dirty="0"/>
          </a:p>
        </p:txBody>
      </p:sp>
      <p:pic>
        <p:nvPicPr>
          <p:cNvPr id="6" name="Picture 15" descr="affibody-no-backg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502944"/>
            <a:ext cx="483912" cy="30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affibody-no-backg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1"/>
            <a:ext cx="464413" cy="29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53" y="2033069"/>
            <a:ext cx="913499" cy="4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29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hindawi.com/journals/bmri/2014/floats/203601/thumbnails/203601.fig.004a_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668463"/>
            <a:ext cx="3024188" cy="480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3" name="Group 2"/>
          <p:cNvGrpSpPr>
            <a:grpSpLocks/>
          </p:cNvGrpSpPr>
          <p:nvPr/>
        </p:nvGrpSpPr>
        <p:grpSpPr bwMode="auto">
          <a:xfrm rot="20425348">
            <a:off x="3167798" y="4294226"/>
            <a:ext cx="2982913" cy="2303462"/>
            <a:chOff x="460030" y="2271243"/>
            <a:chExt cx="2982733" cy="2304256"/>
          </a:xfrm>
        </p:grpSpPr>
        <p:pic>
          <p:nvPicPr>
            <p:cNvPr id="10246" name="Picture 4" descr="wpe1.jpg (86165 bytes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030" y="2271243"/>
              <a:ext cx="2982733" cy="2304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09495">
              <a:off x="864596" y="3771197"/>
              <a:ext cx="642968" cy="676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4" name="TextBox 5"/>
          <p:cNvSpPr txBox="1">
            <a:spLocks noChangeArrowheads="1"/>
          </p:cNvSpPr>
          <p:nvPr/>
        </p:nvSpPr>
        <p:spPr bwMode="auto">
          <a:xfrm>
            <a:off x="1835150" y="346075"/>
            <a:ext cx="649087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sv-SE" altLang="sv-SE" sz="3200" dirty="0" smtClean="0">
                <a:solidFill>
                  <a:srgbClr val="0000FF"/>
                </a:solidFill>
              </a:rPr>
              <a:t>Problems </a:t>
            </a:r>
            <a:r>
              <a:rPr lang="sv-SE" altLang="sv-SE" sz="3200" dirty="0">
                <a:solidFill>
                  <a:srgbClr val="0000FF"/>
                </a:solidFill>
              </a:rPr>
              <a:t>with antibody imaging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5616" y="1507550"/>
            <a:ext cx="5965095" cy="3077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dirty="0">
                <a:solidFill>
                  <a:srgbClr val="00B0F0"/>
                </a:solidFill>
                <a:latin typeface="Arial" charset="0"/>
              </a:rPr>
              <a:t>Antibodies are too big!</a:t>
            </a:r>
          </a:p>
          <a:p>
            <a:pPr>
              <a:defRPr/>
            </a:pPr>
            <a:endParaRPr lang="sv-SE" sz="1000" dirty="0">
              <a:latin typeface="Arial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sv-SE" dirty="0">
                <a:latin typeface="Arial" charset="0"/>
              </a:rPr>
              <a:t>Slow accumulation in tumors;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sv-SE" dirty="0">
                <a:latin typeface="Arial" charset="0"/>
              </a:rPr>
              <a:t>Slow </a:t>
            </a:r>
            <a:r>
              <a:rPr lang="sv-SE" dirty="0" smtClean="0">
                <a:latin typeface="Arial" charset="0"/>
              </a:rPr>
              <a:t>clearance </a:t>
            </a:r>
            <a:r>
              <a:rPr lang="sv-SE" dirty="0">
                <a:latin typeface="Arial" charset="0"/>
              </a:rPr>
              <a:t>from normal organs;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sv-SE" dirty="0">
                <a:latin typeface="Arial" charset="0"/>
              </a:rPr>
              <a:t>Unspecific accumulation due to </a:t>
            </a:r>
            <a:r>
              <a:rPr lang="sv-SE" dirty="0" smtClean="0">
                <a:latin typeface="Arial" charset="0"/>
              </a:rPr>
              <a:t>EPR.</a:t>
            </a:r>
            <a:endParaRPr lang="sv-SE" dirty="0">
              <a:latin typeface="Arial" charset="0"/>
            </a:endParaRPr>
          </a:p>
          <a:p>
            <a:pPr>
              <a:defRPr/>
            </a:pPr>
            <a:endParaRPr lang="sv-SE" sz="1600" dirty="0" smtClean="0">
              <a:solidFill>
                <a:srgbClr val="FF0000"/>
              </a:solidFill>
              <a:latin typeface="Arial" charset="0"/>
            </a:endParaRPr>
          </a:p>
          <a:p>
            <a:pPr>
              <a:defRPr/>
            </a:pPr>
            <a:r>
              <a:rPr lang="sv-SE" dirty="0" smtClean="0">
                <a:solidFill>
                  <a:srgbClr val="FF0000"/>
                </a:solidFill>
                <a:latin typeface="Arial" charset="0"/>
              </a:rPr>
              <a:t>Imaging </a:t>
            </a:r>
            <a:r>
              <a:rPr lang="sv-SE" dirty="0">
                <a:solidFill>
                  <a:srgbClr val="FF0000"/>
                </a:solidFill>
                <a:latin typeface="Arial" charset="0"/>
              </a:rPr>
              <a:t>at 5 days after injection !</a:t>
            </a:r>
          </a:p>
          <a:p>
            <a:pPr>
              <a:defRPr/>
            </a:pPr>
            <a:r>
              <a:rPr lang="sv-SE" dirty="0">
                <a:solidFill>
                  <a:srgbClr val="FF0000"/>
                </a:solidFill>
                <a:latin typeface="Arial" charset="0"/>
              </a:rPr>
              <a:t>Low contrast !</a:t>
            </a:r>
          </a:p>
          <a:p>
            <a:pPr>
              <a:defRPr/>
            </a:pPr>
            <a:r>
              <a:rPr lang="sv-SE" dirty="0">
                <a:solidFill>
                  <a:srgbClr val="FF0000"/>
                </a:solidFill>
                <a:latin typeface="Arial" charset="0"/>
              </a:rPr>
              <a:t>False-postive findings!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628775"/>
            <a:ext cx="5903912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38047" y="260648"/>
            <a:ext cx="622555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sv-SE" sz="3200" b="1" dirty="0">
                <a:solidFill>
                  <a:srgbClr val="0000FF"/>
                </a:solidFill>
              </a:rPr>
              <a:t>Anti-HER2 Affibody molecules:</a:t>
            </a:r>
          </a:p>
          <a:p>
            <a:pPr algn="ctr"/>
            <a:r>
              <a:rPr lang="en-GB" altLang="sv-SE" sz="3200" b="1" dirty="0">
                <a:solidFill>
                  <a:srgbClr val="0000FF"/>
                </a:solidFill>
              </a:rPr>
              <a:t>SKOV-3 xenografts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563813" y="6345238"/>
            <a:ext cx="640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22" rIns="44436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sv-SE" sz="2000"/>
              <a:t>Tolmachev. Eur J Nucl Med Mol Imaging. 2009:692-701 </a:t>
            </a:r>
          </a:p>
        </p:txBody>
      </p:sp>
    </p:spTree>
    <p:extLst>
      <p:ext uri="{BB962C8B-B14F-4D97-AF65-F5344CB8AC3E}">
        <p14:creationId xmlns:p14="http://schemas.microsoft.com/office/powerpoint/2010/main" val="842403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9"/>
          <a:stretch>
            <a:fillRect/>
          </a:stretch>
        </p:blipFill>
        <p:spPr bwMode="auto">
          <a:xfrm>
            <a:off x="0" y="2060575"/>
            <a:ext cx="9144000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850544" y="279400"/>
            <a:ext cx="622555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GB" altLang="sv-SE" sz="3200" b="1" dirty="0">
                <a:solidFill>
                  <a:srgbClr val="0000FF"/>
                </a:solidFill>
              </a:rPr>
              <a:t>Anti-HER2 Affibody molecules:</a:t>
            </a:r>
          </a:p>
          <a:p>
            <a:pPr algn="ctr"/>
            <a:r>
              <a:rPr lang="en-GB" altLang="sv-SE" sz="3200" b="1" dirty="0">
                <a:solidFill>
                  <a:srgbClr val="0000FF"/>
                </a:solidFill>
              </a:rPr>
              <a:t>SKOV-3 xenografts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5100638" y="5967483"/>
            <a:ext cx="36307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22" rIns="44436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sv-SE" sz="2000" dirty="0"/>
              <a:t>Cheng. </a:t>
            </a:r>
            <a:r>
              <a:rPr lang="en-GB" altLang="sv-SE" sz="2000" dirty="0" err="1"/>
              <a:t>Mol</a:t>
            </a:r>
            <a:r>
              <a:rPr lang="en-GB" altLang="sv-SE" sz="2000" dirty="0"/>
              <a:t> Imaging Biol. </a:t>
            </a:r>
            <a:r>
              <a:rPr lang="en-GB" altLang="sv-SE" sz="2000" dirty="0" smtClean="0"/>
              <a:t>2010:</a:t>
            </a:r>
            <a:endParaRPr lang="en-GB" altLang="sv-SE" sz="2000" dirty="0"/>
          </a:p>
          <a:p>
            <a:pPr eaLnBrk="1" hangingPunct="1"/>
            <a:r>
              <a:rPr lang="en-GB" altLang="sv-SE" sz="2000" dirty="0"/>
              <a:t> </a:t>
            </a:r>
            <a:r>
              <a:rPr lang="en-GB" altLang="sv-SE" sz="2000" dirty="0" smtClean="0"/>
              <a:t>316-24</a:t>
            </a:r>
            <a:endParaRPr lang="en-GB" altLang="sv-SE" sz="2000" dirty="0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95288" y="6021388"/>
            <a:ext cx="4105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sv-SE" sz="2000"/>
              <a:t>Cheng. J Nucl Med. 2008: 804-13. </a:t>
            </a:r>
          </a:p>
        </p:txBody>
      </p:sp>
    </p:spTree>
    <p:extLst>
      <p:ext uri="{BB962C8B-B14F-4D97-AF65-F5344CB8AC3E}">
        <p14:creationId xmlns:p14="http://schemas.microsoft.com/office/powerpoint/2010/main" val="1469211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908175" y="333375"/>
            <a:ext cx="68357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sv-SE" sz="3200" b="1" dirty="0">
                <a:solidFill>
                  <a:srgbClr val="0000FF"/>
                </a:solidFill>
              </a:rPr>
              <a:t>Dimerization vs affinity maturation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7504" y="1268760"/>
            <a:ext cx="8805863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GB" altLang="sv-SE" sz="3200" b="1" dirty="0"/>
          </a:p>
          <a:p>
            <a:pPr>
              <a:buFontTx/>
              <a:buChar char="•"/>
            </a:pPr>
            <a:r>
              <a:rPr lang="en-GB" altLang="sv-SE" b="1" dirty="0"/>
              <a:t>affinity maturation </a:t>
            </a:r>
            <a:r>
              <a:rPr lang="en-GB" altLang="sv-SE" b="1" dirty="0">
                <a:solidFill>
                  <a:srgbClr val="3333CC"/>
                </a:solidFill>
              </a:rPr>
              <a:t>increases</a:t>
            </a:r>
            <a:r>
              <a:rPr lang="en-GB" altLang="sv-SE" b="1" dirty="0"/>
              <a:t> both </a:t>
            </a:r>
            <a:r>
              <a:rPr lang="en-GB" altLang="sv-SE" b="1" dirty="0">
                <a:solidFill>
                  <a:srgbClr val="3333CC"/>
                </a:solidFill>
              </a:rPr>
              <a:t>uptake</a:t>
            </a:r>
            <a:r>
              <a:rPr lang="en-GB" altLang="sv-SE" b="1" dirty="0"/>
              <a:t> and </a:t>
            </a:r>
            <a:r>
              <a:rPr lang="en-GB" altLang="sv-SE" b="1" dirty="0">
                <a:solidFill>
                  <a:srgbClr val="3333CC"/>
                </a:solidFill>
              </a:rPr>
              <a:t>retention</a:t>
            </a:r>
            <a:r>
              <a:rPr lang="en-GB" altLang="sv-SE" b="1" dirty="0"/>
              <a:t> of radionuclide in a tumour;</a:t>
            </a:r>
          </a:p>
          <a:p>
            <a:pPr>
              <a:buFontTx/>
              <a:buChar char="•"/>
            </a:pPr>
            <a:endParaRPr lang="en-GB" altLang="sv-SE" b="1" dirty="0"/>
          </a:p>
          <a:p>
            <a:pPr>
              <a:buFontTx/>
              <a:buChar char="•"/>
            </a:pPr>
            <a:r>
              <a:rPr lang="en-GB" altLang="sv-SE" b="1" dirty="0"/>
              <a:t>  dimerization decreases off-rate and </a:t>
            </a:r>
            <a:r>
              <a:rPr lang="en-GB" altLang="sv-SE" b="1" dirty="0">
                <a:solidFill>
                  <a:srgbClr val="3333CC"/>
                </a:solidFill>
              </a:rPr>
              <a:t>increases retention</a:t>
            </a:r>
            <a:r>
              <a:rPr lang="en-GB" altLang="sv-SE" b="1" dirty="0"/>
              <a:t> of radionuclide in tumours. It </a:t>
            </a:r>
            <a:r>
              <a:rPr lang="en-GB" altLang="sv-SE" b="1" dirty="0">
                <a:solidFill>
                  <a:srgbClr val="3333CC"/>
                </a:solidFill>
              </a:rPr>
              <a:t>decreases</a:t>
            </a:r>
            <a:r>
              <a:rPr lang="en-GB" altLang="sv-SE" b="1" dirty="0"/>
              <a:t>, however, tumour </a:t>
            </a:r>
            <a:r>
              <a:rPr lang="en-GB" altLang="sv-SE" b="1" dirty="0">
                <a:solidFill>
                  <a:srgbClr val="3333CC"/>
                </a:solidFill>
              </a:rPr>
              <a:t>uptake</a:t>
            </a:r>
            <a:r>
              <a:rPr lang="en-GB" altLang="sv-SE" b="1" dirty="0"/>
              <a:t>;</a:t>
            </a:r>
          </a:p>
          <a:p>
            <a:pPr>
              <a:buFontTx/>
              <a:buChar char="•"/>
            </a:pPr>
            <a:endParaRPr lang="en-GB" altLang="sv-SE" b="1" dirty="0"/>
          </a:p>
          <a:p>
            <a:pPr>
              <a:buFontTx/>
              <a:buChar char="•"/>
            </a:pPr>
            <a:r>
              <a:rPr lang="en-GB" altLang="sv-SE" b="1" dirty="0"/>
              <a:t> most likely, negative influence of dimerization on tumour uptake is associated with bigger size of the </a:t>
            </a:r>
            <a:r>
              <a:rPr lang="en-GB" altLang="sv-SE" b="1" dirty="0" smtClean="0"/>
              <a:t>protein;</a:t>
            </a:r>
          </a:p>
          <a:p>
            <a:pPr>
              <a:buFontTx/>
              <a:buChar char="•"/>
            </a:pPr>
            <a:endParaRPr lang="en-GB" altLang="sv-SE" b="1" dirty="0" smtClean="0"/>
          </a:p>
          <a:p>
            <a:pPr>
              <a:buFontTx/>
              <a:buChar char="•"/>
            </a:pPr>
            <a:r>
              <a:rPr lang="en-GB" altLang="sv-SE" dirty="0"/>
              <a:t>  </a:t>
            </a:r>
            <a:r>
              <a:rPr lang="en-GB" altLang="sv-SE" dirty="0">
                <a:solidFill>
                  <a:srgbClr val="3333CC"/>
                </a:solidFill>
              </a:rPr>
              <a:t>affinity maturation </a:t>
            </a:r>
            <a:r>
              <a:rPr lang="en-GB" altLang="sv-SE" dirty="0"/>
              <a:t>is preferable way of increasing affinity</a:t>
            </a:r>
            <a:r>
              <a:rPr lang="en-GB" altLang="sv-SE" dirty="0" smtClean="0"/>
              <a:t>;</a:t>
            </a:r>
            <a:endParaRPr lang="en-GB" altLang="sv-SE" dirty="0"/>
          </a:p>
        </p:txBody>
      </p:sp>
    </p:spTree>
    <p:extLst>
      <p:ext uri="{BB962C8B-B14F-4D97-AF65-F5344CB8AC3E}">
        <p14:creationId xmlns:p14="http://schemas.microsoft.com/office/powerpoint/2010/main" val="3886598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"/>
          <p:cNvGrpSpPr>
            <a:grpSpLocks/>
          </p:cNvGrpSpPr>
          <p:nvPr/>
        </p:nvGrpSpPr>
        <p:grpSpPr bwMode="auto">
          <a:xfrm>
            <a:off x="34925" y="1844675"/>
            <a:ext cx="9037638" cy="3887788"/>
            <a:chOff x="107504" y="2132856"/>
            <a:chExt cx="8856984" cy="3721512"/>
          </a:xfrm>
        </p:grpSpPr>
        <p:pic>
          <p:nvPicPr>
            <p:cNvPr id="2253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23" r="35252" b="33038"/>
            <a:stretch>
              <a:fillRect/>
            </a:stretch>
          </p:blipFill>
          <p:spPr bwMode="auto">
            <a:xfrm>
              <a:off x="4794251" y="4077072"/>
              <a:ext cx="4170237" cy="1777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53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05" r="35252" b="30325"/>
            <a:stretch>
              <a:fillRect/>
            </a:stretch>
          </p:blipFill>
          <p:spPr bwMode="auto">
            <a:xfrm>
              <a:off x="4794250" y="2132856"/>
              <a:ext cx="4170237" cy="1942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253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35904" b="66997"/>
            <a:stretch>
              <a:fillRect/>
            </a:stretch>
          </p:blipFill>
          <p:spPr bwMode="auto">
            <a:xfrm>
              <a:off x="107504" y="3933056"/>
              <a:ext cx="4337484" cy="1832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353" r="34090" b="33824"/>
            <a:stretch>
              <a:fillRect/>
            </a:stretch>
          </p:blipFill>
          <p:spPr bwMode="auto">
            <a:xfrm>
              <a:off x="199831" y="2157002"/>
              <a:ext cx="4245157" cy="1796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1403350" y="44450"/>
            <a:ext cx="753745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v-SE" sz="3000" dirty="0">
                <a:solidFill>
                  <a:srgbClr val="0000FF"/>
                </a:solidFill>
                <a:latin typeface="+mn-lt"/>
                <a:ea typeface="ＭＳ Ｐゴシック" charset="-128"/>
              </a:rPr>
              <a:t>Phase I/II study of imaging of HER2 expression in breast cancer metastases using </a:t>
            </a:r>
            <a:r>
              <a:rPr lang="sv-SE" sz="3000" baseline="30000" dirty="0">
                <a:solidFill>
                  <a:srgbClr val="0000FF"/>
                </a:solidFill>
                <a:latin typeface="+mn-lt"/>
                <a:ea typeface="ＭＳ Ｐゴシック" charset="-128"/>
              </a:rPr>
              <a:t>111</a:t>
            </a:r>
            <a:r>
              <a:rPr lang="sv-SE" sz="3000" dirty="0">
                <a:solidFill>
                  <a:srgbClr val="0000FF"/>
                </a:solidFill>
                <a:latin typeface="+mn-lt"/>
                <a:ea typeface="ＭＳ Ｐゴシック" charset="-128"/>
              </a:rPr>
              <a:t>In-ABY-025 Affibody molecule </a:t>
            </a:r>
          </a:p>
        </p:txBody>
      </p:sp>
      <p:sp>
        <p:nvSpPr>
          <p:cNvPr id="8" name="Rectangle 7"/>
          <p:cNvSpPr/>
          <p:nvPr/>
        </p:nvSpPr>
        <p:spPr>
          <a:xfrm>
            <a:off x="995363" y="6443663"/>
            <a:ext cx="80422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defRPr/>
            </a:pPr>
            <a:r>
              <a:rPr lang="sv-SE" sz="2000" i="1" dirty="0" smtClean="0">
                <a:latin typeface="+mn-lt"/>
                <a:ea typeface="ＭＳ Ｐゴシック" charset="-128"/>
              </a:rPr>
              <a:t>Sörensen: </a:t>
            </a:r>
            <a:r>
              <a:rPr lang="en-US" sz="2000" i="1" dirty="0">
                <a:latin typeface="+mn-lt"/>
                <a:ea typeface="ＭＳ Ｐゴシック" charset="-128"/>
              </a:rPr>
              <a:t>J </a:t>
            </a:r>
            <a:r>
              <a:rPr lang="en-US" sz="2000" i="1" dirty="0" err="1">
                <a:latin typeface="+mn-lt"/>
                <a:ea typeface="ＭＳ Ｐゴシック" charset="-128"/>
              </a:rPr>
              <a:t>Nucl</a:t>
            </a:r>
            <a:r>
              <a:rPr lang="en-US" sz="2000" i="1" dirty="0">
                <a:latin typeface="+mn-lt"/>
                <a:ea typeface="ＭＳ Ｐゴシック" charset="-128"/>
              </a:rPr>
              <a:t> Med</a:t>
            </a:r>
            <a:r>
              <a:rPr lang="en-US" sz="2000" i="1" dirty="0" smtClean="0">
                <a:latin typeface="+mn-lt"/>
                <a:ea typeface="ＭＳ Ｐゴシック" charset="-128"/>
              </a:rPr>
              <a:t>. 2014 53:730</a:t>
            </a:r>
            <a:endParaRPr lang="sv-SE" sz="2000" i="1" dirty="0"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30488"/>
            <a:ext cx="8064500" cy="389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03350" y="44450"/>
            <a:ext cx="753745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v-SE" sz="3000" dirty="0">
                <a:solidFill>
                  <a:srgbClr val="0000FF"/>
                </a:solidFill>
                <a:latin typeface="+mn-lt"/>
                <a:ea typeface="ＭＳ Ｐゴシック" charset="-128"/>
              </a:rPr>
              <a:t>Phase I/II study of imaging of HER2 expression in breast cancer metastases using </a:t>
            </a:r>
            <a:r>
              <a:rPr lang="sv-SE" sz="3000" baseline="30000" dirty="0">
                <a:solidFill>
                  <a:srgbClr val="0000FF"/>
                </a:solidFill>
                <a:latin typeface="+mn-lt"/>
                <a:ea typeface="ＭＳ Ｐゴシック" charset="-128"/>
              </a:rPr>
              <a:t>68</a:t>
            </a:r>
            <a:r>
              <a:rPr lang="sv-SE" sz="3000" dirty="0">
                <a:solidFill>
                  <a:srgbClr val="0000FF"/>
                </a:solidFill>
                <a:latin typeface="+mn-lt"/>
                <a:ea typeface="ＭＳ Ｐゴシック" charset="-128"/>
              </a:rPr>
              <a:t>Ga-ABY-025 Affibody molecule </a:t>
            </a:r>
          </a:p>
        </p:txBody>
      </p:sp>
      <p:sp>
        <p:nvSpPr>
          <p:cNvPr id="4" name="Rectangle 3"/>
          <p:cNvSpPr/>
          <p:nvPr/>
        </p:nvSpPr>
        <p:spPr>
          <a:xfrm>
            <a:off x="995363" y="6443663"/>
            <a:ext cx="80422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defRPr/>
            </a:pPr>
            <a:r>
              <a:rPr lang="sv-SE" sz="2000" i="1" dirty="0">
                <a:latin typeface="+mn-lt"/>
                <a:ea typeface="ＭＳ Ｐゴシック" charset="-128"/>
              </a:rPr>
              <a:t>Sörensen: </a:t>
            </a:r>
            <a:r>
              <a:rPr lang="en-US" sz="2000" i="1" dirty="0" smtClean="0">
                <a:latin typeface="+mn-lt"/>
                <a:ea typeface="ＭＳ Ｐゴシック" charset="-128"/>
              </a:rPr>
              <a:t>Theranostics.2016:262</a:t>
            </a:r>
            <a:endParaRPr lang="sv-SE" sz="2000" i="1" dirty="0">
              <a:latin typeface="+mn-lt"/>
              <a:ea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4625" y="1708150"/>
            <a:ext cx="6399213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dirty="0">
                <a:solidFill>
                  <a:srgbClr val="00B0F0"/>
                </a:solidFill>
                <a:latin typeface="+mn-lt"/>
              </a:rPr>
              <a:t>HER2-negative                       HER2-positive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0113" y="2168525"/>
            <a:ext cx="7767637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baseline="30000" dirty="0">
                <a:latin typeface="+mn-lt"/>
              </a:rPr>
              <a:t>18</a:t>
            </a:r>
            <a:r>
              <a:rPr lang="sv-SE" dirty="0">
                <a:latin typeface="+mn-lt"/>
              </a:rPr>
              <a:t>F-FDG    </a:t>
            </a:r>
            <a:r>
              <a:rPr lang="sv-SE" baseline="30000" dirty="0">
                <a:latin typeface="+mn-lt"/>
              </a:rPr>
              <a:t>68</a:t>
            </a:r>
            <a:r>
              <a:rPr lang="sv-SE" dirty="0">
                <a:latin typeface="+mn-lt"/>
              </a:rPr>
              <a:t>Ga-Affibody       </a:t>
            </a:r>
            <a:r>
              <a:rPr lang="sv-SE" baseline="30000" dirty="0">
                <a:latin typeface="+mn-lt"/>
              </a:rPr>
              <a:t>18</a:t>
            </a:r>
            <a:r>
              <a:rPr lang="sv-SE" dirty="0">
                <a:latin typeface="+mn-lt"/>
              </a:rPr>
              <a:t>F-FDG    </a:t>
            </a:r>
            <a:r>
              <a:rPr lang="sv-SE" baseline="30000" dirty="0">
                <a:latin typeface="+mn-lt"/>
              </a:rPr>
              <a:t>68</a:t>
            </a:r>
            <a:r>
              <a:rPr lang="sv-SE" dirty="0">
                <a:latin typeface="+mn-lt"/>
              </a:rPr>
              <a:t>Ga-Affibody</a:t>
            </a:r>
          </a:p>
          <a:p>
            <a:pPr>
              <a:defRPr/>
            </a:pPr>
            <a:r>
              <a:rPr lang="sv-SE" dirty="0">
                <a:latin typeface="+mn-lt"/>
              </a:rPr>
              <a:t>   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07704" y="2397801"/>
            <a:ext cx="5110096" cy="4428215"/>
            <a:chOff x="2051720" y="2060848"/>
            <a:chExt cx="5110096" cy="44282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1720" y="2060848"/>
              <a:ext cx="5110096" cy="442821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2088296" y="2132856"/>
              <a:ext cx="792088" cy="4320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7984" y="2119857"/>
              <a:ext cx="804742" cy="44504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835696" y="1484784"/>
            <a:ext cx="4971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 smtClean="0"/>
              <a:t>68</a:t>
            </a:r>
            <a:r>
              <a:rPr lang="en-GB" dirty="0" smtClean="0"/>
              <a:t>Ga-affibody         </a:t>
            </a:r>
            <a:r>
              <a:rPr lang="en-GB" baseline="30000" dirty="0" smtClean="0"/>
              <a:t>89</a:t>
            </a:r>
            <a:r>
              <a:rPr lang="en-GB" dirty="0" smtClean="0"/>
              <a:t>Ze-antibody</a:t>
            </a:r>
          </a:p>
          <a:p>
            <a:r>
              <a:rPr lang="en-GB" dirty="0"/>
              <a:t> </a:t>
            </a:r>
            <a:r>
              <a:rPr lang="en-GB" dirty="0" smtClean="0"/>
              <a:t>      4 h </a:t>
            </a:r>
            <a:r>
              <a:rPr lang="en-GB" dirty="0" err="1" smtClean="0"/>
              <a:t>p.i</a:t>
            </a:r>
            <a:r>
              <a:rPr lang="en-GB" dirty="0" smtClean="0"/>
              <a:t>.                5 days </a:t>
            </a:r>
            <a:r>
              <a:rPr lang="en-GB" dirty="0" err="1" smtClean="0"/>
              <a:t>p.i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8859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1557338"/>
            <a:ext cx="925195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Ø"/>
              <a:defRPr/>
            </a:pPr>
            <a:r>
              <a:rPr lang="sv-SE" sz="2800" dirty="0">
                <a:latin typeface="+mn-lt"/>
              </a:rPr>
              <a:t>HER2       0.022 nM     </a:t>
            </a:r>
            <a:r>
              <a:rPr lang="sv-SE" sz="2000" i="1" dirty="0">
                <a:latin typeface="+mn-lt"/>
              </a:rPr>
              <a:t>Orlova: Cancer Res., </a:t>
            </a:r>
            <a:r>
              <a:rPr lang="sv-SE" sz="2000" i="1" dirty="0" smtClean="0">
                <a:latin typeface="+mn-lt"/>
              </a:rPr>
              <a:t>2006: </a:t>
            </a:r>
            <a:r>
              <a:rPr lang="sv-SE" sz="2000" i="1" dirty="0">
                <a:latin typeface="+mn-lt"/>
              </a:rPr>
              <a:t>4339-48.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sv-SE" sz="2800" dirty="0">
                <a:latin typeface="+mn-lt"/>
              </a:rPr>
              <a:t>EGFR       0.9 nM        </a:t>
            </a:r>
            <a:r>
              <a:rPr lang="sv-SE" sz="2000" i="1" dirty="0">
                <a:latin typeface="+mn-lt"/>
              </a:rPr>
              <a:t>Tolmachev: </a:t>
            </a:r>
            <a:r>
              <a:rPr lang="en-US" sz="2000" i="1" dirty="0">
                <a:latin typeface="+mn-lt"/>
              </a:rPr>
              <a:t>EJNMMI. </a:t>
            </a:r>
            <a:r>
              <a:rPr lang="en-US" sz="2000" i="1" dirty="0" smtClean="0">
                <a:latin typeface="+mn-lt"/>
              </a:rPr>
              <a:t>2010: </a:t>
            </a:r>
            <a:r>
              <a:rPr lang="en-US" sz="2000" i="1" dirty="0">
                <a:latin typeface="+mn-lt"/>
              </a:rPr>
              <a:t>613-22</a:t>
            </a:r>
            <a:r>
              <a:rPr lang="en-US" sz="2800" i="1" dirty="0">
                <a:latin typeface="+mn-lt"/>
              </a:rPr>
              <a:t>.</a:t>
            </a:r>
            <a:endParaRPr lang="sv-SE" sz="2800" i="1" dirty="0">
              <a:latin typeface="+mn-lt"/>
            </a:endParaRP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sv-SE" sz="2800" dirty="0">
                <a:latin typeface="+mn-lt"/>
              </a:rPr>
              <a:t>IGF-1R     0.5 nM        </a:t>
            </a:r>
            <a:r>
              <a:rPr lang="sv-SE" sz="2000" i="1" dirty="0">
                <a:latin typeface="+mn-lt"/>
              </a:rPr>
              <a:t>Tolmachev: J Nucl Med. </a:t>
            </a:r>
            <a:r>
              <a:rPr lang="sv-SE" sz="2000" i="1" dirty="0" smtClean="0">
                <a:latin typeface="+mn-lt"/>
              </a:rPr>
              <a:t>2012:90-97</a:t>
            </a:r>
            <a:r>
              <a:rPr lang="sv-SE" sz="2000" i="1" dirty="0">
                <a:latin typeface="+mn-lt"/>
              </a:rPr>
              <a:t>. 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sv-SE" sz="2800" dirty="0">
                <a:latin typeface="+mn-lt"/>
              </a:rPr>
              <a:t>HER3       0.021 nM     </a:t>
            </a:r>
            <a:r>
              <a:rPr lang="sv-SE" sz="2000" i="1" dirty="0">
                <a:latin typeface="Arial"/>
              </a:rPr>
              <a:t>Orlova: </a:t>
            </a:r>
            <a:r>
              <a:rPr lang="de-DE" sz="2000" i="1" dirty="0">
                <a:latin typeface="+mn-lt"/>
              </a:rPr>
              <a:t>EJNMMI. </a:t>
            </a:r>
            <a:r>
              <a:rPr lang="de-DE" sz="2000" i="1" dirty="0" smtClean="0">
                <a:latin typeface="+mn-lt"/>
              </a:rPr>
              <a:t>2014: </a:t>
            </a:r>
            <a:r>
              <a:rPr lang="sv-SE" sz="2000" dirty="0">
                <a:latin typeface="+mn-lt"/>
              </a:rPr>
              <a:t>1450-9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sv-SE" sz="2800" dirty="0">
                <a:latin typeface="+mn-lt"/>
              </a:rPr>
              <a:t>PDGFR</a:t>
            </a:r>
            <a:r>
              <a:rPr lang="sv-SE" sz="2800" dirty="0">
                <a:latin typeface="Symbol" pitchFamily="18" charset="2"/>
              </a:rPr>
              <a:t>b</a:t>
            </a:r>
            <a:r>
              <a:rPr lang="sv-SE" sz="2800" dirty="0">
                <a:latin typeface="+mn-lt"/>
              </a:rPr>
              <a:t>  0.4 nM         </a:t>
            </a:r>
            <a:r>
              <a:rPr lang="sv-SE" sz="2000" i="1" dirty="0">
                <a:latin typeface="Arial"/>
              </a:rPr>
              <a:t>Tolmachev: J Nucl Med. </a:t>
            </a:r>
            <a:r>
              <a:rPr lang="sv-SE" sz="2000" i="1" dirty="0" smtClean="0">
                <a:latin typeface="Arial"/>
              </a:rPr>
              <a:t>2014: </a:t>
            </a:r>
            <a:r>
              <a:rPr lang="sv-SE" sz="2000" i="1" dirty="0">
                <a:latin typeface="Arial"/>
              </a:rPr>
              <a:t>294-300. </a:t>
            </a:r>
          </a:p>
          <a:p>
            <a:pPr marL="457200" indent="-457200">
              <a:buFont typeface="Wingdings" pitchFamily="2" charset="2"/>
              <a:buChar char="Ø"/>
              <a:defRPr/>
            </a:pPr>
            <a:r>
              <a:rPr lang="nl-NL" sz="2800" dirty="0">
                <a:latin typeface="+mn-lt"/>
              </a:rPr>
              <a:t>CA IX       1.3 nM</a:t>
            </a:r>
            <a:r>
              <a:rPr lang="nl-NL" sz="2000" dirty="0">
                <a:latin typeface="+mn-lt"/>
              </a:rPr>
              <a:t>             </a:t>
            </a:r>
            <a:r>
              <a:rPr lang="nl-NL" sz="2000" i="1" dirty="0">
                <a:latin typeface="+mn-lt"/>
              </a:rPr>
              <a:t>Honarvar: Int J Onc, </a:t>
            </a:r>
            <a:r>
              <a:rPr lang="nl-NL" sz="2000" i="1" dirty="0" smtClean="0">
                <a:latin typeface="+mn-lt"/>
              </a:rPr>
              <a:t>2015: </a:t>
            </a:r>
            <a:r>
              <a:rPr lang="nl-NL" sz="2000" i="1" dirty="0">
                <a:latin typeface="+mn-lt"/>
              </a:rPr>
              <a:t>513-20.</a:t>
            </a:r>
            <a:endParaRPr lang="sv-SE" sz="2000" i="1" dirty="0">
              <a:latin typeface="+mn-lt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928938" y="242888"/>
            <a:ext cx="3894137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rgbClr val="0000FF"/>
                </a:solidFill>
                <a:latin typeface="+mn-lt"/>
              </a:rPr>
              <a:t>Affinities of </a:t>
            </a:r>
          </a:p>
          <a:p>
            <a:pPr algn="ctr">
              <a:defRPr/>
            </a:pPr>
            <a:r>
              <a:rPr lang="en-GB" sz="3200" dirty="0">
                <a:solidFill>
                  <a:srgbClr val="0000FF"/>
                </a:solidFill>
                <a:latin typeface="+mn-lt"/>
              </a:rPr>
              <a:t>affibody molecules</a:t>
            </a:r>
          </a:p>
        </p:txBody>
      </p:sp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2"/>
          <a:stretch>
            <a:fillRect/>
          </a:stretch>
        </p:blipFill>
        <p:spPr bwMode="auto">
          <a:xfrm>
            <a:off x="1625600" y="4233863"/>
            <a:ext cx="7483475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-2391" r="10776" b="6721"/>
          <a:stretch>
            <a:fillRect/>
          </a:stretch>
        </p:blipFill>
        <p:spPr bwMode="auto">
          <a:xfrm>
            <a:off x="112713" y="4203700"/>
            <a:ext cx="1285875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7500" y="6484938"/>
            <a:ext cx="8699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000" dirty="0">
                <a:latin typeface="+mn-lt"/>
              </a:rPr>
              <a:t>HER2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227049" y="4242469"/>
            <a:ext cx="3711691" cy="2554156"/>
            <a:chOff x="5220072" y="1470370"/>
            <a:chExt cx="3711691" cy="25541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9112" b="8521"/>
            <a:stretch/>
          </p:blipFill>
          <p:spPr>
            <a:xfrm>
              <a:off x="7092187" y="1470370"/>
              <a:ext cx="1839576" cy="255415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5220072" y="1470370"/>
              <a:ext cx="1793737" cy="2554156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5960126" y="2550338"/>
              <a:ext cx="648071" cy="648072"/>
              <a:chOff x="4594860" y="5134332"/>
              <a:chExt cx="510555" cy="432048"/>
            </a:xfrm>
          </p:grpSpPr>
          <p:sp>
            <p:nvSpPr>
              <p:cNvPr id="13" name="Freeform 12"/>
              <p:cNvSpPr/>
              <p:nvPr/>
            </p:nvSpPr>
            <p:spPr bwMode="auto">
              <a:xfrm>
                <a:off x="4594860" y="5134332"/>
                <a:ext cx="510555" cy="432048"/>
              </a:xfrm>
              <a:custGeom>
                <a:avLst/>
                <a:gdLst>
                  <a:gd name="connsiteX0" fmla="*/ 232425 w 510555"/>
                  <a:gd name="connsiteY0" fmla="*/ 72390 h 415290"/>
                  <a:gd name="connsiteX1" fmla="*/ 220995 w 510555"/>
                  <a:gd name="connsiteY1" fmla="*/ 53340 h 415290"/>
                  <a:gd name="connsiteX2" fmla="*/ 213375 w 510555"/>
                  <a:gd name="connsiteY2" fmla="*/ 41910 h 415290"/>
                  <a:gd name="connsiteX3" fmla="*/ 201945 w 510555"/>
                  <a:gd name="connsiteY3" fmla="*/ 19050 h 415290"/>
                  <a:gd name="connsiteX4" fmla="*/ 190515 w 510555"/>
                  <a:gd name="connsiteY4" fmla="*/ 15240 h 415290"/>
                  <a:gd name="connsiteX5" fmla="*/ 182895 w 510555"/>
                  <a:gd name="connsiteY5" fmla="*/ 3810 h 415290"/>
                  <a:gd name="connsiteX6" fmla="*/ 171465 w 510555"/>
                  <a:gd name="connsiteY6" fmla="*/ 0 h 415290"/>
                  <a:gd name="connsiteX7" fmla="*/ 87645 w 510555"/>
                  <a:gd name="connsiteY7" fmla="*/ 3810 h 415290"/>
                  <a:gd name="connsiteX8" fmla="*/ 72405 w 510555"/>
                  <a:gd name="connsiteY8" fmla="*/ 7620 h 415290"/>
                  <a:gd name="connsiteX9" fmla="*/ 49545 w 510555"/>
                  <a:gd name="connsiteY9" fmla="*/ 15240 h 415290"/>
                  <a:gd name="connsiteX10" fmla="*/ 34305 w 510555"/>
                  <a:gd name="connsiteY10" fmla="*/ 34290 h 415290"/>
                  <a:gd name="connsiteX11" fmla="*/ 30495 w 510555"/>
                  <a:gd name="connsiteY11" fmla="*/ 45720 h 415290"/>
                  <a:gd name="connsiteX12" fmla="*/ 15255 w 510555"/>
                  <a:gd name="connsiteY12" fmla="*/ 68580 h 415290"/>
                  <a:gd name="connsiteX13" fmla="*/ 11445 w 510555"/>
                  <a:gd name="connsiteY13" fmla="*/ 83820 h 415290"/>
                  <a:gd name="connsiteX14" fmla="*/ 3825 w 510555"/>
                  <a:gd name="connsiteY14" fmla="*/ 106680 h 415290"/>
                  <a:gd name="connsiteX15" fmla="*/ 3825 w 510555"/>
                  <a:gd name="connsiteY15" fmla="*/ 228600 h 415290"/>
                  <a:gd name="connsiteX16" fmla="*/ 7635 w 510555"/>
                  <a:gd name="connsiteY16" fmla="*/ 270510 h 415290"/>
                  <a:gd name="connsiteX17" fmla="*/ 22875 w 510555"/>
                  <a:gd name="connsiteY17" fmla="*/ 293370 h 415290"/>
                  <a:gd name="connsiteX18" fmla="*/ 30495 w 510555"/>
                  <a:gd name="connsiteY18" fmla="*/ 316230 h 415290"/>
                  <a:gd name="connsiteX19" fmla="*/ 41925 w 510555"/>
                  <a:gd name="connsiteY19" fmla="*/ 320040 h 415290"/>
                  <a:gd name="connsiteX20" fmla="*/ 64785 w 510555"/>
                  <a:gd name="connsiteY20" fmla="*/ 335280 h 415290"/>
                  <a:gd name="connsiteX21" fmla="*/ 72405 w 510555"/>
                  <a:gd name="connsiteY21" fmla="*/ 346710 h 415290"/>
                  <a:gd name="connsiteX22" fmla="*/ 95265 w 510555"/>
                  <a:gd name="connsiteY22" fmla="*/ 350520 h 415290"/>
                  <a:gd name="connsiteX23" fmla="*/ 106695 w 510555"/>
                  <a:gd name="connsiteY23" fmla="*/ 354330 h 415290"/>
                  <a:gd name="connsiteX24" fmla="*/ 182895 w 510555"/>
                  <a:gd name="connsiteY24" fmla="*/ 350520 h 415290"/>
                  <a:gd name="connsiteX25" fmla="*/ 205755 w 510555"/>
                  <a:gd name="connsiteY25" fmla="*/ 339090 h 415290"/>
                  <a:gd name="connsiteX26" fmla="*/ 217185 w 510555"/>
                  <a:gd name="connsiteY26" fmla="*/ 335280 h 415290"/>
                  <a:gd name="connsiteX27" fmla="*/ 220995 w 510555"/>
                  <a:gd name="connsiteY27" fmla="*/ 323850 h 415290"/>
                  <a:gd name="connsiteX28" fmla="*/ 228615 w 510555"/>
                  <a:gd name="connsiteY28" fmla="*/ 297180 h 415290"/>
                  <a:gd name="connsiteX29" fmla="*/ 240045 w 510555"/>
                  <a:gd name="connsiteY29" fmla="*/ 320040 h 415290"/>
                  <a:gd name="connsiteX30" fmla="*/ 243855 w 510555"/>
                  <a:gd name="connsiteY30" fmla="*/ 339090 h 415290"/>
                  <a:gd name="connsiteX31" fmla="*/ 259095 w 510555"/>
                  <a:gd name="connsiteY31" fmla="*/ 361950 h 415290"/>
                  <a:gd name="connsiteX32" fmla="*/ 278145 w 510555"/>
                  <a:gd name="connsiteY32" fmla="*/ 396240 h 415290"/>
                  <a:gd name="connsiteX33" fmla="*/ 289575 w 510555"/>
                  <a:gd name="connsiteY33" fmla="*/ 400050 h 415290"/>
                  <a:gd name="connsiteX34" fmla="*/ 301005 w 510555"/>
                  <a:gd name="connsiteY34" fmla="*/ 407670 h 415290"/>
                  <a:gd name="connsiteX35" fmla="*/ 331485 w 510555"/>
                  <a:gd name="connsiteY35" fmla="*/ 411480 h 415290"/>
                  <a:gd name="connsiteX36" fmla="*/ 346725 w 510555"/>
                  <a:gd name="connsiteY36" fmla="*/ 415290 h 415290"/>
                  <a:gd name="connsiteX37" fmla="*/ 415305 w 510555"/>
                  <a:gd name="connsiteY37" fmla="*/ 411480 h 415290"/>
                  <a:gd name="connsiteX38" fmla="*/ 430545 w 510555"/>
                  <a:gd name="connsiteY38" fmla="*/ 392430 h 415290"/>
                  <a:gd name="connsiteX39" fmla="*/ 457215 w 510555"/>
                  <a:gd name="connsiteY39" fmla="*/ 358140 h 415290"/>
                  <a:gd name="connsiteX40" fmla="*/ 491505 w 510555"/>
                  <a:gd name="connsiteY40" fmla="*/ 331470 h 415290"/>
                  <a:gd name="connsiteX41" fmla="*/ 502935 w 510555"/>
                  <a:gd name="connsiteY41" fmla="*/ 304800 h 415290"/>
                  <a:gd name="connsiteX42" fmla="*/ 510555 w 510555"/>
                  <a:gd name="connsiteY42" fmla="*/ 281940 h 415290"/>
                  <a:gd name="connsiteX43" fmla="*/ 506745 w 510555"/>
                  <a:gd name="connsiteY43" fmla="*/ 255270 h 415290"/>
                  <a:gd name="connsiteX44" fmla="*/ 499125 w 510555"/>
                  <a:gd name="connsiteY44" fmla="*/ 194310 h 415290"/>
                  <a:gd name="connsiteX45" fmla="*/ 491505 w 510555"/>
                  <a:gd name="connsiteY45" fmla="*/ 137160 h 415290"/>
                  <a:gd name="connsiteX46" fmla="*/ 487695 w 510555"/>
                  <a:gd name="connsiteY46" fmla="*/ 125730 h 415290"/>
                  <a:gd name="connsiteX47" fmla="*/ 441975 w 510555"/>
                  <a:gd name="connsiteY47" fmla="*/ 87630 h 415290"/>
                  <a:gd name="connsiteX48" fmla="*/ 430545 w 510555"/>
                  <a:gd name="connsiteY48" fmla="*/ 80010 h 415290"/>
                  <a:gd name="connsiteX49" fmla="*/ 403875 w 510555"/>
                  <a:gd name="connsiteY49" fmla="*/ 72390 h 415290"/>
                  <a:gd name="connsiteX50" fmla="*/ 339105 w 510555"/>
                  <a:gd name="connsiteY50" fmla="*/ 76200 h 415290"/>
                  <a:gd name="connsiteX51" fmla="*/ 297195 w 510555"/>
                  <a:gd name="connsiteY51" fmla="*/ 83820 h 415290"/>
                  <a:gd name="connsiteX52" fmla="*/ 251475 w 510555"/>
                  <a:gd name="connsiteY52" fmla="*/ 87630 h 415290"/>
                  <a:gd name="connsiteX53" fmla="*/ 232425 w 510555"/>
                  <a:gd name="connsiteY53" fmla="*/ 72390 h 41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510555" h="415290">
                    <a:moveTo>
                      <a:pt x="232425" y="72390"/>
                    </a:moveTo>
                    <a:cubicBezTo>
                      <a:pt x="227345" y="66675"/>
                      <a:pt x="224920" y="59620"/>
                      <a:pt x="220995" y="53340"/>
                    </a:cubicBezTo>
                    <a:cubicBezTo>
                      <a:pt x="218568" y="49457"/>
                      <a:pt x="215423" y="46006"/>
                      <a:pt x="213375" y="41910"/>
                    </a:cubicBezTo>
                    <a:cubicBezTo>
                      <a:pt x="208774" y="32707"/>
                      <a:pt x="211044" y="26329"/>
                      <a:pt x="201945" y="19050"/>
                    </a:cubicBezTo>
                    <a:cubicBezTo>
                      <a:pt x="198809" y="16541"/>
                      <a:pt x="194325" y="16510"/>
                      <a:pt x="190515" y="15240"/>
                    </a:cubicBezTo>
                    <a:cubicBezTo>
                      <a:pt x="187975" y="11430"/>
                      <a:pt x="186471" y="6671"/>
                      <a:pt x="182895" y="3810"/>
                    </a:cubicBezTo>
                    <a:cubicBezTo>
                      <a:pt x="179759" y="1301"/>
                      <a:pt x="175481" y="0"/>
                      <a:pt x="171465" y="0"/>
                    </a:cubicBezTo>
                    <a:cubicBezTo>
                      <a:pt x="143496" y="0"/>
                      <a:pt x="115585" y="2540"/>
                      <a:pt x="87645" y="3810"/>
                    </a:cubicBezTo>
                    <a:cubicBezTo>
                      <a:pt x="82565" y="5080"/>
                      <a:pt x="77421" y="6115"/>
                      <a:pt x="72405" y="7620"/>
                    </a:cubicBezTo>
                    <a:cubicBezTo>
                      <a:pt x="64712" y="9928"/>
                      <a:pt x="49545" y="15240"/>
                      <a:pt x="49545" y="15240"/>
                    </a:cubicBezTo>
                    <a:cubicBezTo>
                      <a:pt x="39968" y="43970"/>
                      <a:pt x="54000" y="9671"/>
                      <a:pt x="34305" y="34290"/>
                    </a:cubicBezTo>
                    <a:cubicBezTo>
                      <a:pt x="31796" y="37426"/>
                      <a:pt x="32445" y="42209"/>
                      <a:pt x="30495" y="45720"/>
                    </a:cubicBezTo>
                    <a:cubicBezTo>
                      <a:pt x="26047" y="53726"/>
                      <a:pt x="15255" y="68580"/>
                      <a:pt x="15255" y="68580"/>
                    </a:cubicBezTo>
                    <a:cubicBezTo>
                      <a:pt x="13985" y="73660"/>
                      <a:pt x="12950" y="78804"/>
                      <a:pt x="11445" y="83820"/>
                    </a:cubicBezTo>
                    <a:cubicBezTo>
                      <a:pt x="9137" y="91513"/>
                      <a:pt x="3825" y="106680"/>
                      <a:pt x="3825" y="106680"/>
                    </a:cubicBezTo>
                    <a:cubicBezTo>
                      <a:pt x="-630" y="186871"/>
                      <a:pt x="-1884" y="157240"/>
                      <a:pt x="3825" y="228600"/>
                    </a:cubicBezTo>
                    <a:cubicBezTo>
                      <a:pt x="4944" y="242583"/>
                      <a:pt x="3677" y="257052"/>
                      <a:pt x="7635" y="270510"/>
                    </a:cubicBezTo>
                    <a:cubicBezTo>
                      <a:pt x="10219" y="279296"/>
                      <a:pt x="19979" y="284682"/>
                      <a:pt x="22875" y="293370"/>
                    </a:cubicBezTo>
                    <a:cubicBezTo>
                      <a:pt x="25415" y="300990"/>
                      <a:pt x="22875" y="313690"/>
                      <a:pt x="30495" y="316230"/>
                    </a:cubicBezTo>
                    <a:cubicBezTo>
                      <a:pt x="34305" y="317500"/>
                      <a:pt x="38414" y="318090"/>
                      <a:pt x="41925" y="320040"/>
                    </a:cubicBezTo>
                    <a:cubicBezTo>
                      <a:pt x="49931" y="324488"/>
                      <a:pt x="64785" y="335280"/>
                      <a:pt x="64785" y="335280"/>
                    </a:cubicBezTo>
                    <a:cubicBezTo>
                      <a:pt x="67325" y="339090"/>
                      <a:pt x="68309" y="344662"/>
                      <a:pt x="72405" y="346710"/>
                    </a:cubicBezTo>
                    <a:cubicBezTo>
                      <a:pt x="79315" y="350165"/>
                      <a:pt x="87724" y="348844"/>
                      <a:pt x="95265" y="350520"/>
                    </a:cubicBezTo>
                    <a:cubicBezTo>
                      <a:pt x="99185" y="351391"/>
                      <a:pt x="102885" y="353060"/>
                      <a:pt x="106695" y="354330"/>
                    </a:cubicBezTo>
                    <a:cubicBezTo>
                      <a:pt x="132095" y="353060"/>
                      <a:pt x="157559" y="352723"/>
                      <a:pt x="182895" y="350520"/>
                    </a:cubicBezTo>
                    <a:cubicBezTo>
                      <a:pt x="194488" y="349512"/>
                      <a:pt x="195751" y="344092"/>
                      <a:pt x="205755" y="339090"/>
                    </a:cubicBezTo>
                    <a:cubicBezTo>
                      <a:pt x="209347" y="337294"/>
                      <a:pt x="213375" y="336550"/>
                      <a:pt x="217185" y="335280"/>
                    </a:cubicBezTo>
                    <a:cubicBezTo>
                      <a:pt x="218455" y="331470"/>
                      <a:pt x="219892" y="327712"/>
                      <a:pt x="220995" y="323850"/>
                    </a:cubicBezTo>
                    <a:cubicBezTo>
                      <a:pt x="230563" y="290362"/>
                      <a:pt x="219480" y="324585"/>
                      <a:pt x="228615" y="297180"/>
                    </a:cubicBezTo>
                    <a:cubicBezTo>
                      <a:pt x="236065" y="308355"/>
                      <a:pt x="236890" y="307421"/>
                      <a:pt x="240045" y="320040"/>
                    </a:cubicBezTo>
                    <a:cubicBezTo>
                      <a:pt x="241616" y="326322"/>
                      <a:pt x="241175" y="333195"/>
                      <a:pt x="243855" y="339090"/>
                    </a:cubicBezTo>
                    <a:cubicBezTo>
                      <a:pt x="247645" y="347427"/>
                      <a:pt x="256199" y="353262"/>
                      <a:pt x="259095" y="361950"/>
                    </a:cubicBezTo>
                    <a:cubicBezTo>
                      <a:pt x="262450" y="372014"/>
                      <a:pt x="268319" y="392965"/>
                      <a:pt x="278145" y="396240"/>
                    </a:cubicBezTo>
                    <a:cubicBezTo>
                      <a:pt x="281955" y="397510"/>
                      <a:pt x="285983" y="398254"/>
                      <a:pt x="289575" y="400050"/>
                    </a:cubicBezTo>
                    <a:cubicBezTo>
                      <a:pt x="293671" y="402098"/>
                      <a:pt x="296587" y="406465"/>
                      <a:pt x="301005" y="407670"/>
                    </a:cubicBezTo>
                    <a:cubicBezTo>
                      <a:pt x="310883" y="410364"/>
                      <a:pt x="321385" y="409797"/>
                      <a:pt x="331485" y="411480"/>
                    </a:cubicBezTo>
                    <a:cubicBezTo>
                      <a:pt x="336650" y="412341"/>
                      <a:pt x="341645" y="414020"/>
                      <a:pt x="346725" y="415290"/>
                    </a:cubicBezTo>
                    <a:cubicBezTo>
                      <a:pt x="369585" y="414020"/>
                      <a:pt x="392640" y="414718"/>
                      <a:pt x="415305" y="411480"/>
                    </a:cubicBezTo>
                    <a:cubicBezTo>
                      <a:pt x="429749" y="409417"/>
                      <a:pt x="425575" y="401377"/>
                      <a:pt x="430545" y="392430"/>
                    </a:cubicBezTo>
                    <a:cubicBezTo>
                      <a:pt x="436808" y="381157"/>
                      <a:pt x="446349" y="366591"/>
                      <a:pt x="457215" y="358140"/>
                    </a:cubicBezTo>
                    <a:cubicBezTo>
                      <a:pt x="498230" y="326240"/>
                      <a:pt x="465556" y="357419"/>
                      <a:pt x="491505" y="331470"/>
                    </a:cubicBezTo>
                    <a:cubicBezTo>
                      <a:pt x="501584" y="291156"/>
                      <a:pt x="487900" y="338629"/>
                      <a:pt x="502935" y="304800"/>
                    </a:cubicBezTo>
                    <a:cubicBezTo>
                      <a:pt x="506197" y="297460"/>
                      <a:pt x="510555" y="281940"/>
                      <a:pt x="510555" y="281940"/>
                    </a:cubicBezTo>
                    <a:cubicBezTo>
                      <a:pt x="509285" y="273050"/>
                      <a:pt x="507737" y="264195"/>
                      <a:pt x="506745" y="255270"/>
                    </a:cubicBezTo>
                    <a:cubicBezTo>
                      <a:pt x="500151" y="195920"/>
                      <a:pt x="506701" y="232189"/>
                      <a:pt x="499125" y="194310"/>
                    </a:cubicBezTo>
                    <a:cubicBezTo>
                      <a:pt x="496129" y="161354"/>
                      <a:pt x="498236" y="160720"/>
                      <a:pt x="491505" y="137160"/>
                    </a:cubicBezTo>
                    <a:cubicBezTo>
                      <a:pt x="490402" y="133298"/>
                      <a:pt x="490161" y="128900"/>
                      <a:pt x="487695" y="125730"/>
                    </a:cubicBezTo>
                    <a:cubicBezTo>
                      <a:pt x="471899" y="105421"/>
                      <a:pt x="462295" y="101177"/>
                      <a:pt x="441975" y="87630"/>
                    </a:cubicBezTo>
                    <a:cubicBezTo>
                      <a:pt x="438165" y="85090"/>
                      <a:pt x="434889" y="81458"/>
                      <a:pt x="430545" y="80010"/>
                    </a:cubicBezTo>
                    <a:cubicBezTo>
                      <a:pt x="414147" y="74544"/>
                      <a:pt x="423011" y="77174"/>
                      <a:pt x="403875" y="72390"/>
                    </a:cubicBezTo>
                    <a:cubicBezTo>
                      <a:pt x="382285" y="73660"/>
                      <a:pt x="360651" y="74326"/>
                      <a:pt x="339105" y="76200"/>
                    </a:cubicBezTo>
                    <a:cubicBezTo>
                      <a:pt x="300592" y="79549"/>
                      <a:pt x="331587" y="79774"/>
                      <a:pt x="297195" y="83820"/>
                    </a:cubicBezTo>
                    <a:cubicBezTo>
                      <a:pt x="282007" y="85607"/>
                      <a:pt x="266715" y="86360"/>
                      <a:pt x="251475" y="87630"/>
                    </a:cubicBezTo>
                    <a:cubicBezTo>
                      <a:pt x="227121" y="71394"/>
                      <a:pt x="237505" y="78105"/>
                      <a:pt x="232425" y="72390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754037" y="5197048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800" dirty="0" smtClean="0"/>
                  <a:t>K</a:t>
                </a:r>
                <a:endParaRPr lang="sv-SE" sz="1800" dirty="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116940" y="2244414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800" dirty="0" smtClean="0"/>
                <a:t>L</a:t>
              </a:r>
              <a:endParaRPr lang="sv-SE" sz="18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220072" y="1556792"/>
            <a:ext cx="3659440" cy="2554156"/>
            <a:chOff x="5220072" y="4303844"/>
            <a:chExt cx="3659440" cy="25541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5220072" y="4303844"/>
              <a:ext cx="1793737" cy="255415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33961" r="32064"/>
            <a:stretch/>
          </p:blipFill>
          <p:spPr>
            <a:xfrm>
              <a:off x="7092187" y="4303844"/>
              <a:ext cx="1787325" cy="2554156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910978" y="5646682"/>
              <a:ext cx="510555" cy="432048"/>
              <a:chOff x="4594860" y="5134332"/>
              <a:chExt cx="510555" cy="432048"/>
            </a:xfrm>
          </p:grpSpPr>
          <p:sp>
            <p:nvSpPr>
              <p:cNvPr id="9" name="Freeform 8"/>
              <p:cNvSpPr/>
              <p:nvPr/>
            </p:nvSpPr>
            <p:spPr bwMode="auto">
              <a:xfrm>
                <a:off x="4594860" y="5134332"/>
                <a:ext cx="510555" cy="432048"/>
              </a:xfrm>
              <a:custGeom>
                <a:avLst/>
                <a:gdLst>
                  <a:gd name="connsiteX0" fmla="*/ 232425 w 510555"/>
                  <a:gd name="connsiteY0" fmla="*/ 72390 h 415290"/>
                  <a:gd name="connsiteX1" fmla="*/ 220995 w 510555"/>
                  <a:gd name="connsiteY1" fmla="*/ 53340 h 415290"/>
                  <a:gd name="connsiteX2" fmla="*/ 213375 w 510555"/>
                  <a:gd name="connsiteY2" fmla="*/ 41910 h 415290"/>
                  <a:gd name="connsiteX3" fmla="*/ 201945 w 510555"/>
                  <a:gd name="connsiteY3" fmla="*/ 19050 h 415290"/>
                  <a:gd name="connsiteX4" fmla="*/ 190515 w 510555"/>
                  <a:gd name="connsiteY4" fmla="*/ 15240 h 415290"/>
                  <a:gd name="connsiteX5" fmla="*/ 182895 w 510555"/>
                  <a:gd name="connsiteY5" fmla="*/ 3810 h 415290"/>
                  <a:gd name="connsiteX6" fmla="*/ 171465 w 510555"/>
                  <a:gd name="connsiteY6" fmla="*/ 0 h 415290"/>
                  <a:gd name="connsiteX7" fmla="*/ 87645 w 510555"/>
                  <a:gd name="connsiteY7" fmla="*/ 3810 h 415290"/>
                  <a:gd name="connsiteX8" fmla="*/ 72405 w 510555"/>
                  <a:gd name="connsiteY8" fmla="*/ 7620 h 415290"/>
                  <a:gd name="connsiteX9" fmla="*/ 49545 w 510555"/>
                  <a:gd name="connsiteY9" fmla="*/ 15240 h 415290"/>
                  <a:gd name="connsiteX10" fmla="*/ 34305 w 510555"/>
                  <a:gd name="connsiteY10" fmla="*/ 34290 h 415290"/>
                  <a:gd name="connsiteX11" fmla="*/ 30495 w 510555"/>
                  <a:gd name="connsiteY11" fmla="*/ 45720 h 415290"/>
                  <a:gd name="connsiteX12" fmla="*/ 15255 w 510555"/>
                  <a:gd name="connsiteY12" fmla="*/ 68580 h 415290"/>
                  <a:gd name="connsiteX13" fmla="*/ 11445 w 510555"/>
                  <a:gd name="connsiteY13" fmla="*/ 83820 h 415290"/>
                  <a:gd name="connsiteX14" fmla="*/ 3825 w 510555"/>
                  <a:gd name="connsiteY14" fmla="*/ 106680 h 415290"/>
                  <a:gd name="connsiteX15" fmla="*/ 3825 w 510555"/>
                  <a:gd name="connsiteY15" fmla="*/ 228600 h 415290"/>
                  <a:gd name="connsiteX16" fmla="*/ 7635 w 510555"/>
                  <a:gd name="connsiteY16" fmla="*/ 270510 h 415290"/>
                  <a:gd name="connsiteX17" fmla="*/ 22875 w 510555"/>
                  <a:gd name="connsiteY17" fmla="*/ 293370 h 415290"/>
                  <a:gd name="connsiteX18" fmla="*/ 30495 w 510555"/>
                  <a:gd name="connsiteY18" fmla="*/ 316230 h 415290"/>
                  <a:gd name="connsiteX19" fmla="*/ 41925 w 510555"/>
                  <a:gd name="connsiteY19" fmla="*/ 320040 h 415290"/>
                  <a:gd name="connsiteX20" fmla="*/ 64785 w 510555"/>
                  <a:gd name="connsiteY20" fmla="*/ 335280 h 415290"/>
                  <a:gd name="connsiteX21" fmla="*/ 72405 w 510555"/>
                  <a:gd name="connsiteY21" fmla="*/ 346710 h 415290"/>
                  <a:gd name="connsiteX22" fmla="*/ 95265 w 510555"/>
                  <a:gd name="connsiteY22" fmla="*/ 350520 h 415290"/>
                  <a:gd name="connsiteX23" fmla="*/ 106695 w 510555"/>
                  <a:gd name="connsiteY23" fmla="*/ 354330 h 415290"/>
                  <a:gd name="connsiteX24" fmla="*/ 182895 w 510555"/>
                  <a:gd name="connsiteY24" fmla="*/ 350520 h 415290"/>
                  <a:gd name="connsiteX25" fmla="*/ 205755 w 510555"/>
                  <a:gd name="connsiteY25" fmla="*/ 339090 h 415290"/>
                  <a:gd name="connsiteX26" fmla="*/ 217185 w 510555"/>
                  <a:gd name="connsiteY26" fmla="*/ 335280 h 415290"/>
                  <a:gd name="connsiteX27" fmla="*/ 220995 w 510555"/>
                  <a:gd name="connsiteY27" fmla="*/ 323850 h 415290"/>
                  <a:gd name="connsiteX28" fmla="*/ 228615 w 510555"/>
                  <a:gd name="connsiteY28" fmla="*/ 297180 h 415290"/>
                  <a:gd name="connsiteX29" fmla="*/ 240045 w 510555"/>
                  <a:gd name="connsiteY29" fmla="*/ 320040 h 415290"/>
                  <a:gd name="connsiteX30" fmla="*/ 243855 w 510555"/>
                  <a:gd name="connsiteY30" fmla="*/ 339090 h 415290"/>
                  <a:gd name="connsiteX31" fmla="*/ 259095 w 510555"/>
                  <a:gd name="connsiteY31" fmla="*/ 361950 h 415290"/>
                  <a:gd name="connsiteX32" fmla="*/ 278145 w 510555"/>
                  <a:gd name="connsiteY32" fmla="*/ 396240 h 415290"/>
                  <a:gd name="connsiteX33" fmla="*/ 289575 w 510555"/>
                  <a:gd name="connsiteY33" fmla="*/ 400050 h 415290"/>
                  <a:gd name="connsiteX34" fmla="*/ 301005 w 510555"/>
                  <a:gd name="connsiteY34" fmla="*/ 407670 h 415290"/>
                  <a:gd name="connsiteX35" fmla="*/ 331485 w 510555"/>
                  <a:gd name="connsiteY35" fmla="*/ 411480 h 415290"/>
                  <a:gd name="connsiteX36" fmla="*/ 346725 w 510555"/>
                  <a:gd name="connsiteY36" fmla="*/ 415290 h 415290"/>
                  <a:gd name="connsiteX37" fmla="*/ 415305 w 510555"/>
                  <a:gd name="connsiteY37" fmla="*/ 411480 h 415290"/>
                  <a:gd name="connsiteX38" fmla="*/ 430545 w 510555"/>
                  <a:gd name="connsiteY38" fmla="*/ 392430 h 415290"/>
                  <a:gd name="connsiteX39" fmla="*/ 457215 w 510555"/>
                  <a:gd name="connsiteY39" fmla="*/ 358140 h 415290"/>
                  <a:gd name="connsiteX40" fmla="*/ 491505 w 510555"/>
                  <a:gd name="connsiteY40" fmla="*/ 331470 h 415290"/>
                  <a:gd name="connsiteX41" fmla="*/ 502935 w 510555"/>
                  <a:gd name="connsiteY41" fmla="*/ 304800 h 415290"/>
                  <a:gd name="connsiteX42" fmla="*/ 510555 w 510555"/>
                  <a:gd name="connsiteY42" fmla="*/ 281940 h 415290"/>
                  <a:gd name="connsiteX43" fmla="*/ 506745 w 510555"/>
                  <a:gd name="connsiteY43" fmla="*/ 255270 h 415290"/>
                  <a:gd name="connsiteX44" fmla="*/ 499125 w 510555"/>
                  <a:gd name="connsiteY44" fmla="*/ 194310 h 415290"/>
                  <a:gd name="connsiteX45" fmla="*/ 491505 w 510555"/>
                  <a:gd name="connsiteY45" fmla="*/ 137160 h 415290"/>
                  <a:gd name="connsiteX46" fmla="*/ 487695 w 510555"/>
                  <a:gd name="connsiteY46" fmla="*/ 125730 h 415290"/>
                  <a:gd name="connsiteX47" fmla="*/ 441975 w 510555"/>
                  <a:gd name="connsiteY47" fmla="*/ 87630 h 415290"/>
                  <a:gd name="connsiteX48" fmla="*/ 430545 w 510555"/>
                  <a:gd name="connsiteY48" fmla="*/ 80010 h 415290"/>
                  <a:gd name="connsiteX49" fmla="*/ 403875 w 510555"/>
                  <a:gd name="connsiteY49" fmla="*/ 72390 h 415290"/>
                  <a:gd name="connsiteX50" fmla="*/ 339105 w 510555"/>
                  <a:gd name="connsiteY50" fmla="*/ 76200 h 415290"/>
                  <a:gd name="connsiteX51" fmla="*/ 297195 w 510555"/>
                  <a:gd name="connsiteY51" fmla="*/ 83820 h 415290"/>
                  <a:gd name="connsiteX52" fmla="*/ 251475 w 510555"/>
                  <a:gd name="connsiteY52" fmla="*/ 87630 h 415290"/>
                  <a:gd name="connsiteX53" fmla="*/ 232425 w 510555"/>
                  <a:gd name="connsiteY53" fmla="*/ 72390 h 41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510555" h="415290">
                    <a:moveTo>
                      <a:pt x="232425" y="72390"/>
                    </a:moveTo>
                    <a:cubicBezTo>
                      <a:pt x="227345" y="66675"/>
                      <a:pt x="224920" y="59620"/>
                      <a:pt x="220995" y="53340"/>
                    </a:cubicBezTo>
                    <a:cubicBezTo>
                      <a:pt x="218568" y="49457"/>
                      <a:pt x="215423" y="46006"/>
                      <a:pt x="213375" y="41910"/>
                    </a:cubicBezTo>
                    <a:cubicBezTo>
                      <a:pt x="208774" y="32707"/>
                      <a:pt x="211044" y="26329"/>
                      <a:pt x="201945" y="19050"/>
                    </a:cubicBezTo>
                    <a:cubicBezTo>
                      <a:pt x="198809" y="16541"/>
                      <a:pt x="194325" y="16510"/>
                      <a:pt x="190515" y="15240"/>
                    </a:cubicBezTo>
                    <a:cubicBezTo>
                      <a:pt x="187975" y="11430"/>
                      <a:pt x="186471" y="6671"/>
                      <a:pt x="182895" y="3810"/>
                    </a:cubicBezTo>
                    <a:cubicBezTo>
                      <a:pt x="179759" y="1301"/>
                      <a:pt x="175481" y="0"/>
                      <a:pt x="171465" y="0"/>
                    </a:cubicBezTo>
                    <a:cubicBezTo>
                      <a:pt x="143496" y="0"/>
                      <a:pt x="115585" y="2540"/>
                      <a:pt x="87645" y="3810"/>
                    </a:cubicBezTo>
                    <a:cubicBezTo>
                      <a:pt x="82565" y="5080"/>
                      <a:pt x="77421" y="6115"/>
                      <a:pt x="72405" y="7620"/>
                    </a:cubicBezTo>
                    <a:cubicBezTo>
                      <a:pt x="64712" y="9928"/>
                      <a:pt x="49545" y="15240"/>
                      <a:pt x="49545" y="15240"/>
                    </a:cubicBezTo>
                    <a:cubicBezTo>
                      <a:pt x="39968" y="43970"/>
                      <a:pt x="54000" y="9671"/>
                      <a:pt x="34305" y="34290"/>
                    </a:cubicBezTo>
                    <a:cubicBezTo>
                      <a:pt x="31796" y="37426"/>
                      <a:pt x="32445" y="42209"/>
                      <a:pt x="30495" y="45720"/>
                    </a:cubicBezTo>
                    <a:cubicBezTo>
                      <a:pt x="26047" y="53726"/>
                      <a:pt x="15255" y="68580"/>
                      <a:pt x="15255" y="68580"/>
                    </a:cubicBezTo>
                    <a:cubicBezTo>
                      <a:pt x="13985" y="73660"/>
                      <a:pt x="12950" y="78804"/>
                      <a:pt x="11445" y="83820"/>
                    </a:cubicBezTo>
                    <a:cubicBezTo>
                      <a:pt x="9137" y="91513"/>
                      <a:pt x="3825" y="106680"/>
                      <a:pt x="3825" y="106680"/>
                    </a:cubicBezTo>
                    <a:cubicBezTo>
                      <a:pt x="-630" y="186871"/>
                      <a:pt x="-1884" y="157240"/>
                      <a:pt x="3825" y="228600"/>
                    </a:cubicBezTo>
                    <a:cubicBezTo>
                      <a:pt x="4944" y="242583"/>
                      <a:pt x="3677" y="257052"/>
                      <a:pt x="7635" y="270510"/>
                    </a:cubicBezTo>
                    <a:cubicBezTo>
                      <a:pt x="10219" y="279296"/>
                      <a:pt x="19979" y="284682"/>
                      <a:pt x="22875" y="293370"/>
                    </a:cubicBezTo>
                    <a:cubicBezTo>
                      <a:pt x="25415" y="300990"/>
                      <a:pt x="22875" y="313690"/>
                      <a:pt x="30495" y="316230"/>
                    </a:cubicBezTo>
                    <a:cubicBezTo>
                      <a:pt x="34305" y="317500"/>
                      <a:pt x="38414" y="318090"/>
                      <a:pt x="41925" y="320040"/>
                    </a:cubicBezTo>
                    <a:cubicBezTo>
                      <a:pt x="49931" y="324488"/>
                      <a:pt x="64785" y="335280"/>
                      <a:pt x="64785" y="335280"/>
                    </a:cubicBezTo>
                    <a:cubicBezTo>
                      <a:pt x="67325" y="339090"/>
                      <a:pt x="68309" y="344662"/>
                      <a:pt x="72405" y="346710"/>
                    </a:cubicBezTo>
                    <a:cubicBezTo>
                      <a:pt x="79315" y="350165"/>
                      <a:pt x="87724" y="348844"/>
                      <a:pt x="95265" y="350520"/>
                    </a:cubicBezTo>
                    <a:cubicBezTo>
                      <a:pt x="99185" y="351391"/>
                      <a:pt x="102885" y="353060"/>
                      <a:pt x="106695" y="354330"/>
                    </a:cubicBezTo>
                    <a:cubicBezTo>
                      <a:pt x="132095" y="353060"/>
                      <a:pt x="157559" y="352723"/>
                      <a:pt x="182895" y="350520"/>
                    </a:cubicBezTo>
                    <a:cubicBezTo>
                      <a:pt x="194488" y="349512"/>
                      <a:pt x="195751" y="344092"/>
                      <a:pt x="205755" y="339090"/>
                    </a:cubicBezTo>
                    <a:cubicBezTo>
                      <a:pt x="209347" y="337294"/>
                      <a:pt x="213375" y="336550"/>
                      <a:pt x="217185" y="335280"/>
                    </a:cubicBezTo>
                    <a:cubicBezTo>
                      <a:pt x="218455" y="331470"/>
                      <a:pt x="219892" y="327712"/>
                      <a:pt x="220995" y="323850"/>
                    </a:cubicBezTo>
                    <a:cubicBezTo>
                      <a:pt x="230563" y="290362"/>
                      <a:pt x="219480" y="324585"/>
                      <a:pt x="228615" y="297180"/>
                    </a:cubicBezTo>
                    <a:cubicBezTo>
                      <a:pt x="236065" y="308355"/>
                      <a:pt x="236890" y="307421"/>
                      <a:pt x="240045" y="320040"/>
                    </a:cubicBezTo>
                    <a:cubicBezTo>
                      <a:pt x="241616" y="326322"/>
                      <a:pt x="241175" y="333195"/>
                      <a:pt x="243855" y="339090"/>
                    </a:cubicBezTo>
                    <a:cubicBezTo>
                      <a:pt x="247645" y="347427"/>
                      <a:pt x="256199" y="353262"/>
                      <a:pt x="259095" y="361950"/>
                    </a:cubicBezTo>
                    <a:cubicBezTo>
                      <a:pt x="262450" y="372014"/>
                      <a:pt x="268319" y="392965"/>
                      <a:pt x="278145" y="396240"/>
                    </a:cubicBezTo>
                    <a:cubicBezTo>
                      <a:pt x="281955" y="397510"/>
                      <a:pt x="285983" y="398254"/>
                      <a:pt x="289575" y="400050"/>
                    </a:cubicBezTo>
                    <a:cubicBezTo>
                      <a:pt x="293671" y="402098"/>
                      <a:pt x="296587" y="406465"/>
                      <a:pt x="301005" y="407670"/>
                    </a:cubicBezTo>
                    <a:cubicBezTo>
                      <a:pt x="310883" y="410364"/>
                      <a:pt x="321385" y="409797"/>
                      <a:pt x="331485" y="411480"/>
                    </a:cubicBezTo>
                    <a:cubicBezTo>
                      <a:pt x="336650" y="412341"/>
                      <a:pt x="341645" y="414020"/>
                      <a:pt x="346725" y="415290"/>
                    </a:cubicBezTo>
                    <a:cubicBezTo>
                      <a:pt x="369585" y="414020"/>
                      <a:pt x="392640" y="414718"/>
                      <a:pt x="415305" y="411480"/>
                    </a:cubicBezTo>
                    <a:cubicBezTo>
                      <a:pt x="429749" y="409417"/>
                      <a:pt x="425575" y="401377"/>
                      <a:pt x="430545" y="392430"/>
                    </a:cubicBezTo>
                    <a:cubicBezTo>
                      <a:pt x="436808" y="381157"/>
                      <a:pt x="446349" y="366591"/>
                      <a:pt x="457215" y="358140"/>
                    </a:cubicBezTo>
                    <a:cubicBezTo>
                      <a:pt x="498230" y="326240"/>
                      <a:pt x="465556" y="357419"/>
                      <a:pt x="491505" y="331470"/>
                    </a:cubicBezTo>
                    <a:cubicBezTo>
                      <a:pt x="501584" y="291156"/>
                      <a:pt x="487900" y="338629"/>
                      <a:pt x="502935" y="304800"/>
                    </a:cubicBezTo>
                    <a:cubicBezTo>
                      <a:pt x="506197" y="297460"/>
                      <a:pt x="510555" y="281940"/>
                      <a:pt x="510555" y="281940"/>
                    </a:cubicBezTo>
                    <a:cubicBezTo>
                      <a:pt x="509285" y="273050"/>
                      <a:pt x="507737" y="264195"/>
                      <a:pt x="506745" y="255270"/>
                    </a:cubicBezTo>
                    <a:cubicBezTo>
                      <a:pt x="500151" y="195920"/>
                      <a:pt x="506701" y="232189"/>
                      <a:pt x="499125" y="194310"/>
                    </a:cubicBezTo>
                    <a:cubicBezTo>
                      <a:pt x="496129" y="161354"/>
                      <a:pt x="498236" y="160720"/>
                      <a:pt x="491505" y="137160"/>
                    </a:cubicBezTo>
                    <a:cubicBezTo>
                      <a:pt x="490402" y="133298"/>
                      <a:pt x="490161" y="128900"/>
                      <a:pt x="487695" y="125730"/>
                    </a:cubicBezTo>
                    <a:cubicBezTo>
                      <a:pt x="471899" y="105421"/>
                      <a:pt x="462295" y="101177"/>
                      <a:pt x="441975" y="87630"/>
                    </a:cubicBezTo>
                    <a:cubicBezTo>
                      <a:pt x="438165" y="85090"/>
                      <a:pt x="434889" y="81458"/>
                      <a:pt x="430545" y="80010"/>
                    </a:cubicBezTo>
                    <a:cubicBezTo>
                      <a:pt x="414147" y="74544"/>
                      <a:pt x="423011" y="77174"/>
                      <a:pt x="403875" y="72390"/>
                    </a:cubicBezTo>
                    <a:cubicBezTo>
                      <a:pt x="382285" y="73660"/>
                      <a:pt x="360651" y="74326"/>
                      <a:pt x="339105" y="76200"/>
                    </a:cubicBezTo>
                    <a:cubicBezTo>
                      <a:pt x="300592" y="79549"/>
                      <a:pt x="331587" y="79774"/>
                      <a:pt x="297195" y="83820"/>
                    </a:cubicBezTo>
                    <a:cubicBezTo>
                      <a:pt x="282007" y="85607"/>
                      <a:pt x="266715" y="86360"/>
                      <a:pt x="251475" y="87630"/>
                    </a:cubicBezTo>
                    <a:cubicBezTo>
                      <a:pt x="227121" y="71394"/>
                      <a:pt x="237505" y="78105"/>
                      <a:pt x="232425" y="72390"/>
                    </a:cubicBezTo>
                    <a:close/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v-SE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754037" y="5197048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1800" dirty="0" smtClean="0"/>
                  <a:t>K</a:t>
                </a:r>
                <a:endParaRPr lang="sv-SE" sz="1800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748113" y="5462016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800" dirty="0" smtClean="0"/>
                <a:t>L</a:t>
              </a:r>
              <a:endParaRPr lang="sv-SE" sz="18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292080" y="167200"/>
            <a:ext cx="15424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dirty="0" err="1" smtClean="0"/>
              <a:t>Starting</a:t>
            </a:r>
            <a:endParaRPr lang="sv-SE" sz="2800" dirty="0" smtClean="0"/>
          </a:p>
          <a:p>
            <a:pPr algn="ctr"/>
            <a:r>
              <a:rPr lang="sv-SE" sz="2800" dirty="0" smtClean="0"/>
              <a:t>variant</a:t>
            </a:r>
            <a:endParaRPr lang="sv-SE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6971761" y="159227"/>
            <a:ext cx="1920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dirty="0" err="1" smtClean="0"/>
              <a:t>Optimized</a:t>
            </a:r>
            <a:endParaRPr lang="sv-SE" sz="2800" dirty="0" smtClean="0"/>
          </a:p>
          <a:p>
            <a:pPr algn="ctr"/>
            <a:r>
              <a:rPr lang="sv-SE" sz="2800" dirty="0" smtClean="0"/>
              <a:t>variant</a:t>
            </a:r>
            <a:endParaRPr lang="sv-SE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71936" y="4565369"/>
            <a:ext cx="4536211" cy="2031105"/>
            <a:chOff x="235427" y="1616214"/>
            <a:chExt cx="4536211" cy="2031105"/>
          </a:xfrm>
        </p:grpSpPr>
        <p:sp>
          <p:nvSpPr>
            <p:cNvPr id="4" name="TextBox 3"/>
            <p:cNvSpPr txBox="1"/>
            <p:nvPr/>
          </p:nvSpPr>
          <p:spPr>
            <a:xfrm>
              <a:off x="2827421" y="1616214"/>
              <a:ext cx="1944217" cy="728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4000" b="1" dirty="0" smtClean="0"/>
                <a:t>HER3</a:t>
              </a:r>
              <a:endParaRPr lang="sv-SE" sz="40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5427" y="3000988"/>
              <a:ext cx="37112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800" i="1" dirty="0" err="1" smtClean="0"/>
                <a:t>Rosestedt</a:t>
              </a:r>
              <a:r>
                <a:rPr lang="sv-SE" sz="1800" i="1" dirty="0"/>
                <a:t>: </a:t>
              </a:r>
              <a:r>
                <a:rPr lang="sv-SE" sz="1800" i="1" dirty="0" err="1"/>
                <a:t>Sci</a:t>
              </a:r>
              <a:r>
                <a:rPr lang="sv-SE" sz="1800" i="1" dirty="0"/>
                <a:t> Rep </a:t>
              </a:r>
              <a:r>
                <a:rPr lang="sv-SE" sz="1800" i="1" dirty="0" smtClean="0"/>
                <a:t>2015: 15226 </a:t>
              </a:r>
            </a:p>
            <a:p>
              <a:r>
                <a:rPr lang="sv-SE" sz="1800" i="1" dirty="0" smtClean="0"/>
                <a:t>Rinne: </a:t>
              </a:r>
              <a:r>
                <a:rPr lang="sv-SE" sz="1800" i="1" dirty="0" err="1" smtClean="0"/>
                <a:t>Sci</a:t>
              </a:r>
              <a:r>
                <a:rPr lang="sv-SE" sz="1800" i="1" dirty="0" smtClean="0"/>
                <a:t> Rep 2019: 655 </a:t>
              </a:r>
              <a:endParaRPr lang="sv-SE" sz="1800" i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0425" y="1662561"/>
            <a:ext cx="4412462" cy="2169774"/>
            <a:chOff x="251520" y="4303844"/>
            <a:chExt cx="4412462" cy="2169774"/>
          </a:xfrm>
        </p:grpSpPr>
        <p:sp>
          <p:nvSpPr>
            <p:cNvPr id="6" name="TextBox 5"/>
            <p:cNvSpPr txBox="1"/>
            <p:nvPr/>
          </p:nvSpPr>
          <p:spPr>
            <a:xfrm>
              <a:off x="2863782" y="4303844"/>
              <a:ext cx="1800200" cy="728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4000" b="1" dirty="0" smtClean="0"/>
                <a:t>EGFR</a:t>
              </a:r>
              <a:endParaRPr lang="sv-SE" sz="40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1520" y="5827287"/>
              <a:ext cx="43481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800" dirty="0" smtClean="0"/>
                <a:t>Tolmachev: </a:t>
              </a:r>
              <a:r>
                <a:rPr lang="da-DK" sz="1800" dirty="0"/>
                <a:t>Eur J Nucl Med, </a:t>
              </a:r>
              <a:r>
                <a:rPr lang="da-DK" sz="1800" dirty="0" smtClean="0"/>
                <a:t>2010:613 </a:t>
              </a:r>
              <a:endParaRPr lang="da-DK" sz="1800" dirty="0"/>
            </a:p>
            <a:p>
              <a:r>
                <a:rPr lang="sv-SE" sz="1800" dirty="0" smtClean="0"/>
                <a:t>Garousi: </a:t>
              </a:r>
              <a:r>
                <a:rPr lang="sv-SE" sz="1800" dirty="0" err="1" smtClean="0"/>
                <a:t>Sci</a:t>
              </a:r>
              <a:r>
                <a:rPr lang="sv-SE" sz="1800" dirty="0" smtClean="0"/>
                <a:t> Rep 2017: 5961 </a:t>
              </a:r>
              <a:endParaRPr lang="sv-SE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64027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256" y="1700808"/>
            <a:ext cx="2267744" cy="2264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0"/>
            <a:ext cx="2267744" cy="1700808"/>
          </a:xfrm>
          <a:prstGeom prst="rect">
            <a:avLst/>
          </a:prstGeom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610866" y="1916832"/>
            <a:ext cx="584145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sv-SE" altLang="sv-SE" sz="4000" dirty="0" smtClean="0">
                <a:solidFill>
                  <a:srgbClr val="0000FF"/>
                </a:solidFill>
              </a:rPr>
              <a:t>ADAPTs </a:t>
            </a:r>
          </a:p>
          <a:p>
            <a:pPr algn="ctr">
              <a:spcBef>
                <a:spcPct val="0"/>
              </a:spcBef>
            </a:pPr>
            <a:r>
              <a:rPr lang="sv-SE" altLang="sv-SE" sz="4000" dirty="0" smtClean="0">
                <a:solidFill>
                  <a:srgbClr val="0000FF"/>
                </a:solidFill>
              </a:rPr>
              <a:t>(Albumin binding domain-Derived Affinity Proteins) </a:t>
            </a:r>
            <a:endParaRPr lang="sv-SE" altLang="sv-SE" sz="40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689" t="11264" r="21563" b="29910"/>
          <a:stretch/>
        </p:blipFill>
        <p:spPr>
          <a:xfrm>
            <a:off x="3140082" y="5081215"/>
            <a:ext cx="1410943" cy="1735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r="23226" b="26375"/>
          <a:stretch/>
        </p:blipFill>
        <p:spPr>
          <a:xfrm>
            <a:off x="4644008" y="5081215"/>
            <a:ext cx="1455280" cy="174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570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1466851" y="142875"/>
            <a:ext cx="584145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sv-SE" altLang="sv-SE" dirty="0" smtClean="0">
                <a:solidFill>
                  <a:srgbClr val="0000FF"/>
                </a:solidFill>
              </a:rPr>
              <a:t>ADAPTs </a:t>
            </a:r>
          </a:p>
          <a:p>
            <a:pPr algn="ctr">
              <a:spcBef>
                <a:spcPct val="0"/>
              </a:spcBef>
            </a:pPr>
            <a:r>
              <a:rPr lang="sv-SE" altLang="sv-SE" dirty="0" smtClean="0">
                <a:solidFill>
                  <a:srgbClr val="0000FF"/>
                </a:solidFill>
              </a:rPr>
              <a:t>(Albumin binding domain-Derived Affinity Proteins) </a:t>
            </a:r>
            <a:endParaRPr lang="sv-SE" altLang="sv-SE" dirty="0">
              <a:solidFill>
                <a:srgbClr val="0000FF"/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4"/>
          <a:stretch/>
        </p:blipFill>
        <p:spPr bwMode="auto">
          <a:xfrm>
            <a:off x="35496" y="1844824"/>
            <a:ext cx="1351577" cy="2999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7073" y="2265712"/>
            <a:ext cx="749776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 smtClean="0"/>
              <a:t>Molecular weight      </a:t>
            </a:r>
            <a:r>
              <a:rPr lang="sv-SE" dirty="0" smtClean="0"/>
              <a:t>5.2 – 7.5 kDa</a:t>
            </a:r>
          </a:p>
          <a:p>
            <a:endParaRPr lang="sv-SE" dirty="0" smtClean="0"/>
          </a:p>
          <a:p>
            <a:r>
              <a:rPr lang="sv-SE" sz="2800" dirty="0" smtClean="0"/>
              <a:t>Affinity </a:t>
            </a:r>
          </a:p>
          <a:p>
            <a:endParaRPr lang="sv-SE" dirty="0" smtClean="0"/>
          </a:p>
          <a:p>
            <a:r>
              <a:rPr lang="sv-SE" dirty="0" smtClean="0"/>
              <a:t>HER2      1.1 nM    </a:t>
            </a:r>
            <a:r>
              <a:rPr lang="sv-SE" sz="2000" i="1" dirty="0" smtClean="0"/>
              <a:t>Garousi: Cancer Res 2015:4364 </a:t>
            </a:r>
          </a:p>
          <a:p>
            <a:endParaRPr lang="sv-SE" sz="1800" dirty="0" smtClean="0"/>
          </a:p>
          <a:p>
            <a:r>
              <a:rPr lang="sv-SE" dirty="0" smtClean="0"/>
              <a:t>TNF-</a:t>
            </a:r>
            <a:r>
              <a:rPr lang="sv-SE" dirty="0" smtClean="0">
                <a:latin typeface="Symbol" panose="05050102010706020507" pitchFamily="18" charset="2"/>
              </a:rPr>
              <a:t>a</a:t>
            </a:r>
            <a:r>
              <a:rPr lang="sv-SE" dirty="0" smtClean="0"/>
              <a:t>      3 nM     </a:t>
            </a:r>
            <a:r>
              <a:rPr lang="sv-SE" sz="2000" i="1" dirty="0" smtClean="0"/>
              <a:t>Nilvebrant: PLoS One. 2011: e25791.</a:t>
            </a:r>
            <a:endParaRPr lang="sv-SE" sz="2000" dirty="0" smtClean="0"/>
          </a:p>
          <a:p>
            <a:endParaRPr lang="sv-SE" sz="1800" dirty="0"/>
          </a:p>
          <a:p>
            <a:r>
              <a:rPr lang="sv-SE" dirty="0" smtClean="0"/>
              <a:t>HER3       10 nM   </a:t>
            </a:r>
            <a:r>
              <a:rPr lang="sv-SE" sz="2000" i="1" dirty="0" smtClean="0"/>
              <a:t>Nilvebrant: </a:t>
            </a:r>
            <a:r>
              <a:rPr lang="en-US" sz="2000" i="1" dirty="0" smtClean="0"/>
              <a:t>Cell </a:t>
            </a:r>
            <a:r>
              <a:rPr lang="en-US" sz="2000" i="1" dirty="0" err="1" smtClean="0"/>
              <a:t>Mol</a:t>
            </a:r>
            <a:r>
              <a:rPr lang="en-US" sz="2000" i="1" dirty="0" smtClean="0"/>
              <a:t> Life Sci. 2013: 3973</a:t>
            </a:r>
            <a:endParaRPr lang="sv-SE" sz="2000" i="1" dirty="0"/>
          </a:p>
        </p:txBody>
      </p:sp>
      <p:sp>
        <p:nvSpPr>
          <p:cNvPr id="4" name="Rectangle 3"/>
          <p:cNvSpPr/>
          <p:nvPr/>
        </p:nvSpPr>
        <p:spPr>
          <a:xfrm>
            <a:off x="29990" y="6396335"/>
            <a:ext cx="8602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i="1" dirty="0" smtClean="0"/>
              <a:t>Nilvebrant J, Hober S. Comput Struct Biotechnol J. 2013:e201303009.</a:t>
            </a:r>
            <a:endParaRPr lang="sv-SE" sz="2000" i="1" dirty="0"/>
          </a:p>
        </p:txBody>
      </p:sp>
    </p:spTree>
    <p:extLst>
      <p:ext uri="{BB962C8B-B14F-4D97-AF65-F5344CB8AC3E}">
        <p14:creationId xmlns:p14="http://schemas.microsoft.com/office/powerpoint/2010/main" val="4182062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0" y="1341438"/>
            <a:ext cx="9144000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sv-SE" altLang="sv-SE" sz="3200" b="0">
              <a:solidFill>
                <a:schemeClr val="tx2"/>
              </a:solidFill>
              <a:latin typeface="PraxisSemiBold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330325"/>
            <a:ext cx="7891463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850" y="4149725"/>
            <a:ext cx="89281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v-SE" dirty="0">
                <a:latin typeface="+mn-lt"/>
              </a:rPr>
              <a:t>IgG                   (Fab’)</a:t>
            </a:r>
            <a:r>
              <a:rPr lang="sv-SE" baseline="-25000" dirty="0">
                <a:latin typeface="+mn-lt"/>
              </a:rPr>
              <a:t>2</a:t>
            </a:r>
            <a:r>
              <a:rPr lang="sv-SE" dirty="0">
                <a:latin typeface="+mn-lt"/>
              </a:rPr>
              <a:t>          Fab          scFv       VHH    peptide</a:t>
            </a:r>
          </a:p>
          <a:p>
            <a:pPr>
              <a:defRPr/>
            </a:pPr>
            <a:r>
              <a:rPr lang="sv-SE" dirty="0">
                <a:latin typeface="+mn-lt"/>
              </a:rPr>
              <a:t>150kDa            110 kDa      55 kDa     26 kDa    15 kDa  1-2 kDa</a:t>
            </a:r>
          </a:p>
        </p:txBody>
      </p:sp>
      <p:sp>
        <p:nvSpPr>
          <p:cNvPr id="11269" name="Right Triangle 4"/>
          <p:cNvSpPr>
            <a:spLocks noChangeArrowheads="1"/>
          </p:cNvSpPr>
          <p:nvPr/>
        </p:nvSpPr>
        <p:spPr bwMode="auto">
          <a:xfrm flipH="1">
            <a:off x="179388" y="4979988"/>
            <a:ext cx="8856662" cy="431800"/>
          </a:xfrm>
          <a:prstGeom prst="rtTriangle">
            <a:avLst/>
          </a:prstGeom>
          <a:solidFill>
            <a:srgbClr val="00FFFF"/>
          </a:solidFill>
          <a:ln w="28575" algn="ctr">
            <a:solidFill>
              <a:srgbClr val="3333FF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sv-SE" altLang="sv-SE" sz="3200" b="0">
              <a:solidFill>
                <a:schemeClr val="tx2"/>
              </a:solidFill>
              <a:latin typeface="PraxisSemiBold"/>
            </a:endParaRPr>
          </a:p>
        </p:txBody>
      </p:sp>
      <p:sp>
        <p:nvSpPr>
          <p:cNvPr id="11270" name="Right Triangle 5"/>
          <p:cNvSpPr>
            <a:spLocks noChangeArrowheads="1"/>
          </p:cNvSpPr>
          <p:nvPr/>
        </p:nvSpPr>
        <p:spPr bwMode="auto">
          <a:xfrm flipH="1" flipV="1">
            <a:off x="187325" y="6308725"/>
            <a:ext cx="8856663" cy="433388"/>
          </a:xfrm>
          <a:prstGeom prst="rtTriangle">
            <a:avLst/>
          </a:prstGeom>
          <a:solidFill>
            <a:srgbClr val="00FF00"/>
          </a:solidFill>
          <a:ln w="2857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sv-SE" altLang="sv-SE" sz="3200" b="0">
              <a:solidFill>
                <a:schemeClr val="tx2"/>
              </a:solidFill>
              <a:latin typeface="PraxisSemi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4288" y="5419725"/>
            <a:ext cx="4284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v-SE" sz="2000" dirty="0">
                <a:solidFill>
                  <a:srgbClr val="3333FF"/>
                </a:solidFill>
                <a:latin typeface="+mn-lt"/>
              </a:rPr>
              <a:t>Blood clearance rate</a:t>
            </a:r>
          </a:p>
          <a:p>
            <a:pPr algn="ctr">
              <a:defRPr/>
            </a:pPr>
            <a:endParaRPr lang="sv-SE" sz="1400" dirty="0">
              <a:solidFill>
                <a:srgbClr val="3333FF"/>
              </a:solidFill>
              <a:latin typeface="+mn-lt"/>
            </a:endParaRPr>
          </a:p>
          <a:p>
            <a:pPr algn="ctr">
              <a:defRPr/>
            </a:pPr>
            <a:r>
              <a:rPr lang="sv-SE" sz="2000" dirty="0">
                <a:solidFill>
                  <a:srgbClr val="00B050"/>
                </a:solidFill>
                <a:latin typeface="+mn-lt"/>
              </a:rPr>
              <a:t>Extravasation / tissue penetration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33525" y="817563"/>
            <a:ext cx="31638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800" dirty="0">
                <a:solidFill>
                  <a:srgbClr val="FF0000"/>
                </a:solidFill>
                <a:latin typeface="+mn-lt"/>
              </a:rPr>
              <a:t>Renal cut-off size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7400" y="817563"/>
            <a:ext cx="29210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800" dirty="0">
                <a:solidFill>
                  <a:srgbClr val="00B050"/>
                </a:solidFill>
                <a:latin typeface="+mn-lt"/>
              </a:rPr>
              <a:t>EPR cut-off size</a:t>
            </a:r>
          </a:p>
        </p:txBody>
      </p:sp>
      <p:sp>
        <p:nvSpPr>
          <p:cNvPr id="10" name="Arc 9"/>
          <p:cNvSpPr/>
          <p:nvPr/>
        </p:nvSpPr>
        <p:spPr bwMode="auto">
          <a:xfrm flipH="1">
            <a:off x="3708400" y="1274763"/>
            <a:ext cx="1295400" cy="3690937"/>
          </a:xfrm>
          <a:prstGeom prst="arc">
            <a:avLst>
              <a:gd name="adj1" fmla="val 16279570"/>
              <a:gd name="adj2" fmla="val 4735251"/>
            </a:avLst>
          </a:prstGeom>
          <a:noFill/>
          <a:ln w="57150" cap="flat" cmpd="sng" algn="ctr">
            <a:solidFill>
              <a:srgbClr val="FF33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sv-SE" sz="3200" b="0">
              <a:solidFill>
                <a:schemeClr val="tx2"/>
              </a:solidFill>
              <a:latin typeface="PraxisSemiBold" pitchFamily="2" charset="0"/>
            </a:endParaRPr>
          </a:p>
        </p:txBody>
      </p:sp>
      <p:sp>
        <p:nvSpPr>
          <p:cNvPr id="11" name="Arc 10"/>
          <p:cNvSpPr/>
          <p:nvPr/>
        </p:nvSpPr>
        <p:spPr bwMode="auto">
          <a:xfrm flipH="1">
            <a:off x="5156200" y="1274763"/>
            <a:ext cx="1296988" cy="3690937"/>
          </a:xfrm>
          <a:prstGeom prst="arc">
            <a:avLst>
              <a:gd name="adj1" fmla="val 16279570"/>
              <a:gd name="adj2" fmla="val 4735251"/>
            </a:avLst>
          </a:prstGeom>
          <a:noFill/>
          <a:ln w="5715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sv-SE" sz="3200" b="0">
              <a:solidFill>
                <a:schemeClr val="tx2"/>
              </a:solidFill>
              <a:latin typeface="PraxisSemiBold" pitchFamily="2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826544" y="116632"/>
            <a:ext cx="35782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sv-SE" altLang="sv-SE" sz="3200" dirty="0" smtClean="0">
                <a:solidFill>
                  <a:srgbClr val="0000FF"/>
                </a:solidFill>
              </a:rPr>
              <a:t>Size does matter!</a:t>
            </a:r>
            <a:endParaRPr lang="sv-SE" altLang="sv-SE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91680" y="3149210"/>
            <a:ext cx="6023408" cy="2592288"/>
            <a:chOff x="0" y="2708920"/>
            <a:chExt cx="6023408" cy="2592288"/>
          </a:xfrm>
        </p:grpSpPr>
        <p:pic>
          <p:nvPicPr>
            <p:cNvPr id="55299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9"/>
            <a:stretch/>
          </p:blipFill>
          <p:spPr bwMode="auto">
            <a:xfrm>
              <a:off x="0" y="2708920"/>
              <a:ext cx="6023408" cy="2592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2771800" y="2708920"/>
              <a:ext cx="239904" cy="28803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123728" y="2547872"/>
            <a:ext cx="4142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aseline="30000" dirty="0" smtClean="0"/>
              <a:t>111</a:t>
            </a:r>
            <a:r>
              <a:rPr lang="sv-SE" dirty="0" smtClean="0"/>
              <a:t>In/SPECT           </a:t>
            </a:r>
            <a:r>
              <a:rPr lang="sv-SE" baseline="30000" dirty="0" smtClean="0"/>
              <a:t>68</a:t>
            </a:r>
            <a:r>
              <a:rPr lang="sv-SE" dirty="0" smtClean="0"/>
              <a:t>Ga/PET</a:t>
            </a:r>
            <a:endParaRPr lang="sv-SE" dirty="0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66850" y="142875"/>
            <a:ext cx="74977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sv-SE" altLang="sv-SE" dirty="0" err="1" smtClean="0">
                <a:solidFill>
                  <a:srgbClr val="0000FF"/>
                </a:solidFill>
              </a:rPr>
              <a:t>ADAPTs</a:t>
            </a:r>
            <a:r>
              <a:rPr lang="sv-SE" altLang="sv-SE" dirty="0" smtClean="0">
                <a:solidFill>
                  <a:srgbClr val="0000FF"/>
                </a:solidFill>
              </a:rPr>
              <a:t>. </a:t>
            </a:r>
          </a:p>
          <a:p>
            <a:pPr algn="ctr">
              <a:spcBef>
                <a:spcPct val="0"/>
              </a:spcBef>
            </a:pPr>
            <a:r>
              <a:rPr lang="sv-SE" altLang="sv-SE" dirty="0" err="1" smtClean="0">
                <a:solidFill>
                  <a:srgbClr val="0000FF"/>
                </a:solidFill>
              </a:rPr>
              <a:t>Proof</a:t>
            </a:r>
            <a:r>
              <a:rPr lang="sv-SE" altLang="sv-SE" dirty="0" smtClean="0">
                <a:solidFill>
                  <a:srgbClr val="0000FF"/>
                </a:solidFill>
              </a:rPr>
              <a:t>-of-</a:t>
            </a:r>
            <a:r>
              <a:rPr lang="sv-SE" altLang="sv-SE" dirty="0" err="1" smtClean="0">
                <a:solidFill>
                  <a:srgbClr val="0000FF"/>
                </a:solidFill>
              </a:rPr>
              <a:t>principle</a:t>
            </a:r>
            <a:endParaRPr lang="sv-SE" altLang="sv-SE" dirty="0" smtClean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15" y="6309320"/>
            <a:ext cx="4087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i="1" dirty="0" smtClean="0"/>
              <a:t>Garousi: Cancer Res 2015:4364 </a:t>
            </a:r>
            <a:endParaRPr lang="sv-SE" sz="2000" i="1" dirty="0"/>
          </a:p>
        </p:txBody>
      </p:sp>
      <p:sp>
        <p:nvSpPr>
          <p:cNvPr id="12" name="Rectangle 11"/>
          <p:cNvSpPr/>
          <p:nvPr/>
        </p:nvSpPr>
        <p:spPr>
          <a:xfrm>
            <a:off x="746370" y="1653212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latin typeface="Calibri"/>
                <a:ea typeface="Times New Roman"/>
                <a:cs typeface="Times New Roman"/>
              </a:rPr>
              <a:t>GCSSHEHEHEDEAVDANSLAAAKETALYHLDRLGVADAYKDLIDKAKTVEGVKARYFEILHALPG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71849">
            <a:off x="420800" y="1603161"/>
            <a:ext cx="466385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77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5646"/>
          <a:stretch/>
        </p:blipFill>
        <p:spPr>
          <a:xfrm>
            <a:off x="5796976" y="3175300"/>
            <a:ext cx="3137411" cy="2682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56176" y="2784295"/>
            <a:ext cx="2221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aseline="30000" dirty="0" smtClean="0"/>
              <a:t>111</a:t>
            </a:r>
            <a:r>
              <a:rPr lang="sv-SE" dirty="0" smtClean="0"/>
              <a:t>In            </a:t>
            </a:r>
            <a:r>
              <a:rPr lang="sv-SE" baseline="30000" dirty="0" smtClean="0"/>
              <a:t>125</a:t>
            </a:r>
            <a:r>
              <a:rPr lang="sv-SE" dirty="0" smtClean="0"/>
              <a:t>I</a:t>
            </a:r>
            <a:endParaRPr lang="sv-SE" dirty="0"/>
          </a:p>
        </p:txBody>
      </p:sp>
      <p:sp>
        <p:nvSpPr>
          <p:cNvPr id="4" name="TextBox 3"/>
          <p:cNvSpPr txBox="1"/>
          <p:nvPr/>
        </p:nvSpPr>
        <p:spPr>
          <a:xfrm>
            <a:off x="5540706" y="6393796"/>
            <a:ext cx="388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i="1" dirty="0" smtClean="0"/>
              <a:t>Lindbo: J Nucl Med 2018: 93 </a:t>
            </a:r>
            <a:endParaRPr lang="sv-SE" sz="2000" i="1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15616" y="181857"/>
            <a:ext cx="74977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sv-SE" altLang="sv-SE" dirty="0" err="1" smtClean="0">
                <a:solidFill>
                  <a:srgbClr val="0000FF"/>
                </a:solidFill>
              </a:rPr>
              <a:t>ADAPTs</a:t>
            </a:r>
            <a:r>
              <a:rPr lang="sv-SE" altLang="sv-SE" dirty="0" smtClean="0">
                <a:solidFill>
                  <a:srgbClr val="0000FF"/>
                </a:solidFill>
              </a:rPr>
              <a:t>. </a:t>
            </a:r>
          </a:p>
          <a:p>
            <a:pPr algn="ctr">
              <a:spcBef>
                <a:spcPct val="0"/>
              </a:spcBef>
            </a:pPr>
            <a:r>
              <a:rPr lang="sv-SE" altLang="sv-SE" dirty="0" err="1" smtClean="0">
                <a:solidFill>
                  <a:srgbClr val="0000FF"/>
                </a:solidFill>
              </a:rPr>
              <a:t>Influence</a:t>
            </a:r>
            <a:r>
              <a:rPr lang="sv-SE" altLang="sv-SE" dirty="0" smtClean="0">
                <a:solidFill>
                  <a:srgbClr val="0000FF"/>
                </a:solidFill>
              </a:rPr>
              <a:t> of a </a:t>
            </a:r>
            <a:r>
              <a:rPr lang="sv-SE" altLang="sv-SE" dirty="0" err="1" smtClean="0">
                <a:solidFill>
                  <a:srgbClr val="0000FF"/>
                </a:solidFill>
              </a:rPr>
              <a:t>label</a:t>
            </a:r>
            <a:r>
              <a:rPr lang="sv-SE" altLang="sv-SE" dirty="0" smtClean="0">
                <a:solidFill>
                  <a:srgbClr val="0000FF"/>
                </a:solidFill>
              </a:rPr>
              <a:t> position</a:t>
            </a:r>
            <a:endParaRPr lang="sv-SE" altLang="sv-SE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6119" t="-7088" r="1503" b="7088"/>
          <a:stretch/>
        </p:blipFill>
        <p:spPr>
          <a:xfrm>
            <a:off x="7484985" y="1475984"/>
            <a:ext cx="1551511" cy="1140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4007"/>
          <a:stretch/>
        </p:blipFill>
        <p:spPr>
          <a:xfrm>
            <a:off x="5392412" y="1560114"/>
            <a:ext cx="2203924" cy="11400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15616" y="5857772"/>
            <a:ext cx="3038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>
                <a:solidFill>
                  <a:srgbClr val="FF0000"/>
                </a:solidFill>
              </a:rPr>
              <a:t>C-terminal </a:t>
            </a:r>
            <a:r>
              <a:rPr lang="sv-SE" dirty="0" err="1" smtClean="0">
                <a:solidFill>
                  <a:srgbClr val="FF0000"/>
                </a:solidFill>
              </a:rPr>
              <a:t>labelling</a:t>
            </a:r>
            <a:endParaRPr lang="sv-SE" dirty="0" smtClean="0">
              <a:solidFill>
                <a:srgbClr val="FF0000"/>
              </a:solidFill>
            </a:endParaRPr>
          </a:p>
          <a:p>
            <a:pPr algn="ctr"/>
            <a:r>
              <a:rPr lang="sv-SE" dirty="0" smtClean="0">
                <a:solidFill>
                  <a:srgbClr val="FF0000"/>
                </a:solidFill>
              </a:rPr>
              <a:t> is </a:t>
            </a:r>
            <a:r>
              <a:rPr lang="sv-SE" dirty="0" err="1" smtClean="0">
                <a:solidFill>
                  <a:srgbClr val="FF0000"/>
                </a:solidFill>
              </a:rPr>
              <a:t>better</a:t>
            </a:r>
            <a:r>
              <a:rPr lang="sv-SE" dirty="0" smtClean="0">
                <a:solidFill>
                  <a:srgbClr val="FF0000"/>
                </a:solidFill>
              </a:rPr>
              <a:t>!</a:t>
            </a:r>
            <a:endParaRPr lang="sv-SE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1137" y="1988840"/>
            <a:ext cx="5466239" cy="3724916"/>
            <a:chOff x="151137" y="1988840"/>
            <a:chExt cx="5466239" cy="372491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t="11664"/>
            <a:stretch/>
          </p:blipFill>
          <p:spPr>
            <a:xfrm>
              <a:off x="151137" y="1988840"/>
              <a:ext cx="5466239" cy="372491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6699" y="3175299"/>
              <a:ext cx="810838" cy="107298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91680" y="3175299"/>
              <a:ext cx="810838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8308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1556792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solidFill>
                  <a:srgbClr val="00B0F0"/>
                </a:solidFill>
                <a:latin typeface="Calibri"/>
                <a:ea typeface="Times New Roman"/>
                <a:cs typeface="Times New Roman"/>
              </a:rPr>
              <a:t>GCSSHEHEHE</a:t>
            </a:r>
            <a:r>
              <a:rPr lang="sv-SE" sz="1800" dirty="0" smtClean="0">
                <a:latin typeface="Calibri"/>
                <a:ea typeface="Times New Roman"/>
                <a:cs typeface="Times New Roman"/>
              </a:rPr>
              <a:t>DEAVDANSLAAAKETALYHLDRLGVADAYKDLIDKAKTVEGVKARYFEILHALPG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v-SE" sz="1800" dirty="0" smtClean="0">
                <a:solidFill>
                  <a:srgbClr val="00B0F0"/>
                </a:solidFill>
                <a:latin typeface="Calibri"/>
                <a:ea typeface="Times New Roman"/>
                <a:cs typeface="Times New Roman"/>
              </a:rPr>
              <a:t>                     G</a:t>
            </a:r>
            <a:r>
              <a:rPr lang="sv-SE" sz="1800" dirty="0" smtClean="0">
                <a:latin typeface="Calibri"/>
                <a:ea typeface="Times New Roman"/>
                <a:cs typeface="Times New Roman"/>
              </a:rPr>
              <a:t>DEAV</a:t>
            </a:r>
            <a:r>
              <a:rPr lang="sv-SE" sz="1800" dirty="0" smtClean="0">
                <a:solidFill>
                  <a:prstClr val="black"/>
                </a:solidFill>
                <a:latin typeface="Calibri"/>
                <a:ea typeface="Times New Roman"/>
                <a:cs typeface="Times New Roman"/>
              </a:rPr>
              <a:t>DANSLAAAKETALYHLDRLGVADAYKDLIDKAKTVEGVKARYFEILHALPG</a:t>
            </a:r>
            <a:r>
              <a:rPr lang="sv-SE" sz="1800" dirty="0" smtClean="0">
                <a:solidFill>
                  <a:srgbClr val="00B0F0"/>
                </a:solidFill>
                <a:latin typeface="Calibri"/>
                <a:ea typeface="Times New Roman"/>
                <a:cs typeface="Times New Roman"/>
              </a:rPr>
              <a:t>SSC</a:t>
            </a:r>
            <a:endParaRPr lang="sv-SE" sz="1800" b="0" dirty="0">
              <a:solidFill>
                <a:srgbClr val="00B0F0"/>
              </a:solidFill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615" y="1772816"/>
            <a:ext cx="466385" cy="469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71849">
            <a:off x="-17169" y="1514966"/>
            <a:ext cx="466385" cy="469433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66850" y="142875"/>
            <a:ext cx="74977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35000"/>
              </a:spcBef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sv-SE" altLang="sv-SE" dirty="0" err="1" smtClean="0">
                <a:solidFill>
                  <a:srgbClr val="0000FF"/>
                </a:solidFill>
              </a:rPr>
              <a:t>ADAPTs</a:t>
            </a:r>
            <a:r>
              <a:rPr lang="sv-SE" altLang="sv-SE" dirty="0" smtClean="0">
                <a:solidFill>
                  <a:srgbClr val="0000FF"/>
                </a:solidFill>
              </a:rPr>
              <a:t>: </a:t>
            </a:r>
          </a:p>
          <a:p>
            <a:pPr algn="ctr">
              <a:spcBef>
                <a:spcPct val="0"/>
              </a:spcBef>
            </a:pPr>
            <a:r>
              <a:rPr lang="sv-SE" altLang="sv-SE" dirty="0" err="1" smtClean="0">
                <a:solidFill>
                  <a:srgbClr val="0000FF"/>
                </a:solidFill>
              </a:rPr>
              <a:t>Optimization</a:t>
            </a:r>
            <a:r>
              <a:rPr lang="sv-SE" altLang="sv-SE" dirty="0" smtClean="0">
                <a:solidFill>
                  <a:srgbClr val="0000FF"/>
                </a:solidFill>
              </a:rPr>
              <a:t> of </a:t>
            </a:r>
            <a:r>
              <a:rPr lang="sv-SE" altLang="sv-SE" dirty="0" err="1" smtClean="0">
                <a:solidFill>
                  <a:srgbClr val="0000FF"/>
                </a:solidFill>
              </a:rPr>
              <a:t>imaging</a:t>
            </a:r>
            <a:r>
              <a:rPr lang="sv-SE" altLang="sv-SE" dirty="0" smtClean="0">
                <a:solidFill>
                  <a:srgbClr val="0000FF"/>
                </a:solidFill>
              </a:rPr>
              <a:t> </a:t>
            </a:r>
            <a:r>
              <a:rPr lang="sv-SE" altLang="sv-SE" dirty="0" err="1" smtClean="0">
                <a:solidFill>
                  <a:srgbClr val="0000FF"/>
                </a:solidFill>
              </a:rPr>
              <a:t>probes</a:t>
            </a:r>
            <a:r>
              <a:rPr lang="sv-SE" altLang="sv-SE" dirty="0" smtClean="0">
                <a:solidFill>
                  <a:srgbClr val="0000FF"/>
                </a:solidFill>
              </a:rPr>
              <a:t> for PET</a:t>
            </a:r>
            <a:endParaRPr lang="sv-SE" altLang="sv-SE" dirty="0">
              <a:solidFill>
                <a:srgbClr val="0000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95536" y="2131920"/>
            <a:ext cx="4765985" cy="3775575"/>
            <a:chOff x="310071" y="2276872"/>
            <a:chExt cx="4765985" cy="377557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071" y="2276872"/>
              <a:ext cx="4765985" cy="37755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499992" y="2996952"/>
              <a:ext cx="385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4000" dirty="0" smtClean="0">
                  <a:solidFill>
                    <a:srgbClr val="FF0000"/>
                  </a:solidFill>
                </a:rPr>
                <a:t>*</a:t>
              </a:r>
              <a:endParaRPr lang="sv-SE" sz="4000" dirty="0">
                <a:solidFill>
                  <a:srgbClr val="FF000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9752" y="3717032"/>
              <a:ext cx="810838" cy="1072989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644" y="3227297"/>
            <a:ext cx="3099771" cy="2880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46263" y="2442917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 err="1" smtClean="0"/>
              <a:t>High</a:t>
            </a:r>
            <a:r>
              <a:rPr lang="sv-SE" sz="2000" dirty="0" smtClean="0"/>
              <a:t> expression</a:t>
            </a:r>
            <a:endParaRPr lang="sv-SE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409480" y="2447434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dirty="0" err="1" smtClean="0"/>
              <a:t>Low</a:t>
            </a:r>
            <a:r>
              <a:rPr lang="sv-SE" sz="2000" dirty="0" smtClean="0"/>
              <a:t> expression</a:t>
            </a:r>
            <a:endParaRPr lang="sv-SE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00336" y="5805264"/>
            <a:ext cx="579678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i="1" dirty="0"/>
              <a:t>Garousi, Lindbo: </a:t>
            </a:r>
            <a:r>
              <a:rPr lang="sv-SE" sz="2000" i="1" dirty="0" err="1" smtClean="0"/>
              <a:t>Sci</a:t>
            </a:r>
            <a:r>
              <a:rPr lang="sv-SE" sz="2000" i="1" dirty="0" smtClean="0"/>
              <a:t> Rep: 2017:14780 </a:t>
            </a:r>
            <a:endParaRPr lang="sv-SE" sz="2000" i="1" dirty="0"/>
          </a:p>
          <a:p>
            <a:r>
              <a:rPr lang="sv-SE" sz="2000" i="1" dirty="0" smtClean="0"/>
              <a:t>Garousi, Lindbo: </a:t>
            </a:r>
            <a:r>
              <a:rPr lang="sv-SE" sz="2000" i="1" dirty="0" err="1" smtClean="0"/>
              <a:t>Bioconjug</a:t>
            </a:r>
            <a:r>
              <a:rPr lang="sv-SE" sz="2000" i="1" dirty="0" smtClean="0"/>
              <a:t> </a:t>
            </a:r>
            <a:r>
              <a:rPr lang="sv-SE" sz="2000" i="1" dirty="0" err="1" smtClean="0"/>
              <a:t>Chem</a:t>
            </a:r>
            <a:r>
              <a:rPr lang="sv-SE" sz="2000" i="1" dirty="0" smtClean="0"/>
              <a:t>: 2016:2678 </a:t>
            </a:r>
          </a:p>
          <a:p>
            <a:r>
              <a:rPr lang="sv-SE" sz="2000" i="1" dirty="0" smtClean="0"/>
              <a:t>Lindbo, Garousi: Mol </a:t>
            </a:r>
            <a:r>
              <a:rPr lang="sv-SE" sz="2000" i="1" dirty="0" err="1" smtClean="0"/>
              <a:t>Pharm</a:t>
            </a:r>
            <a:r>
              <a:rPr lang="sv-SE" sz="2000" i="1" dirty="0" smtClean="0"/>
              <a:t> 2018:2674 </a:t>
            </a:r>
            <a:endParaRPr lang="sv-SE" sz="2000" i="1" dirty="0"/>
          </a:p>
        </p:txBody>
      </p:sp>
    </p:spTree>
    <p:extLst>
      <p:ext uri="{BB962C8B-B14F-4D97-AF65-F5344CB8AC3E}">
        <p14:creationId xmlns:p14="http://schemas.microsoft.com/office/powerpoint/2010/main" val="3903753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201" y="2112451"/>
            <a:ext cx="4117799" cy="3063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5" y="2204864"/>
            <a:ext cx="4973446" cy="3096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5315" y="260648"/>
            <a:ext cx="62953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baseline="30000" dirty="0" smtClean="0">
                <a:solidFill>
                  <a:srgbClr val="0000FF"/>
                </a:solidFill>
              </a:rPr>
              <a:t>99m</a:t>
            </a:r>
            <a:r>
              <a:rPr lang="sv-SE" sz="2800" dirty="0" smtClean="0">
                <a:solidFill>
                  <a:srgbClr val="0000FF"/>
                </a:solidFill>
              </a:rPr>
              <a:t>Tc(CO)</a:t>
            </a:r>
            <a:r>
              <a:rPr lang="sv-SE" sz="2800" baseline="-25000" dirty="0" smtClean="0">
                <a:solidFill>
                  <a:srgbClr val="0000FF"/>
                </a:solidFill>
              </a:rPr>
              <a:t>3</a:t>
            </a:r>
            <a:r>
              <a:rPr lang="sv-SE" sz="2800" dirty="0" smtClean="0">
                <a:solidFill>
                  <a:srgbClr val="0000FF"/>
                </a:solidFill>
              </a:rPr>
              <a:t>-H</a:t>
            </a:r>
            <a:r>
              <a:rPr lang="sv-SE" sz="2800" baseline="-25000" dirty="0" smtClean="0">
                <a:solidFill>
                  <a:srgbClr val="0000FF"/>
                </a:solidFill>
              </a:rPr>
              <a:t>6</a:t>
            </a:r>
            <a:r>
              <a:rPr lang="sv-SE" sz="2800" dirty="0" smtClean="0">
                <a:solidFill>
                  <a:srgbClr val="0000FF"/>
                </a:solidFill>
              </a:rPr>
              <a:t>-ADAPT6:</a:t>
            </a:r>
          </a:p>
          <a:p>
            <a:pPr algn="ctr"/>
            <a:r>
              <a:rPr lang="sv-SE" sz="2800" dirty="0" err="1" smtClean="0">
                <a:solidFill>
                  <a:srgbClr val="0000FF"/>
                </a:solidFill>
              </a:rPr>
              <a:t>Good</a:t>
            </a:r>
            <a:r>
              <a:rPr lang="sv-SE" sz="2800" dirty="0" smtClean="0">
                <a:solidFill>
                  <a:srgbClr val="0000FF"/>
                </a:solidFill>
              </a:rPr>
              <a:t> </a:t>
            </a:r>
            <a:r>
              <a:rPr lang="sv-SE" sz="2800" dirty="0" err="1" smtClean="0">
                <a:solidFill>
                  <a:srgbClr val="0000FF"/>
                </a:solidFill>
              </a:rPr>
              <a:t>targeting</a:t>
            </a:r>
            <a:r>
              <a:rPr lang="sv-SE" sz="2800" dirty="0" smtClean="0">
                <a:solidFill>
                  <a:srgbClr val="0000FF"/>
                </a:solidFill>
              </a:rPr>
              <a:t> and </a:t>
            </a:r>
            <a:r>
              <a:rPr lang="sv-SE" sz="2800" dirty="0" err="1" smtClean="0">
                <a:solidFill>
                  <a:srgbClr val="0000FF"/>
                </a:solidFill>
              </a:rPr>
              <a:t>low</a:t>
            </a:r>
            <a:r>
              <a:rPr lang="sv-SE" sz="2800" dirty="0" smtClean="0">
                <a:solidFill>
                  <a:srgbClr val="0000FF"/>
                </a:solidFill>
              </a:rPr>
              <a:t> liver </a:t>
            </a:r>
            <a:r>
              <a:rPr lang="sv-SE" sz="2800" dirty="0" err="1" smtClean="0">
                <a:solidFill>
                  <a:srgbClr val="0000FF"/>
                </a:solidFill>
              </a:rPr>
              <a:t>uptake</a:t>
            </a:r>
            <a:endParaRPr lang="sv-SE" sz="2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6444165"/>
            <a:ext cx="4615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i="1" dirty="0" smtClean="0"/>
              <a:t>Lindbo: </a:t>
            </a:r>
            <a:r>
              <a:rPr lang="sv-SE" sz="2000" i="1" dirty="0" err="1" smtClean="0"/>
              <a:t>Bioconjug</a:t>
            </a:r>
            <a:r>
              <a:rPr lang="sv-SE" sz="2000" i="1" dirty="0" smtClean="0"/>
              <a:t> </a:t>
            </a:r>
            <a:r>
              <a:rPr lang="sv-SE" sz="2000" i="1" dirty="0" err="1" smtClean="0"/>
              <a:t>Chem</a:t>
            </a:r>
            <a:r>
              <a:rPr lang="sv-SE" sz="2000" i="1" dirty="0" smtClean="0"/>
              <a:t>: 2016; 716 </a:t>
            </a:r>
            <a:endParaRPr lang="sv-SE" sz="20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972971" y="5303464"/>
            <a:ext cx="3836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GB" dirty="0" smtClean="0"/>
              <a:t>o blocking      </a:t>
            </a:r>
            <a:r>
              <a:rPr lang="en-GB" dirty="0" err="1" smtClean="0"/>
              <a:t>Blocking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240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60648"/>
            <a:ext cx="52924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baseline="30000" dirty="0" smtClean="0">
                <a:solidFill>
                  <a:srgbClr val="0000FF"/>
                </a:solidFill>
              </a:rPr>
              <a:t>99m</a:t>
            </a:r>
            <a:r>
              <a:rPr lang="sv-SE" sz="2800" dirty="0" smtClean="0">
                <a:solidFill>
                  <a:srgbClr val="0000FF"/>
                </a:solidFill>
              </a:rPr>
              <a:t>Tc(CO)</a:t>
            </a:r>
            <a:r>
              <a:rPr lang="sv-SE" sz="2800" baseline="-25000" dirty="0" smtClean="0">
                <a:solidFill>
                  <a:srgbClr val="0000FF"/>
                </a:solidFill>
              </a:rPr>
              <a:t>3</a:t>
            </a:r>
            <a:r>
              <a:rPr lang="sv-SE" sz="2800" dirty="0" smtClean="0">
                <a:solidFill>
                  <a:srgbClr val="0000FF"/>
                </a:solidFill>
              </a:rPr>
              <a:t>-H</a:t>
            </a:r>
            <a:r>
              <a:rPr lang="sv-SE" sz="2800" baseline="-25000" dirty="0" smtClean="0">
                <a:solidFill>
                  <a:srgbClr val="0000FF"/>
                </a:solidFill>
              </a:rPr>
              <a:t>6</a:t>
            </a:r>
            <a:r>
              <a:rPr lang="sv-SE" sz="2800" dirty="0" smtClean="0">
                <a:solidFill>
                  <a:srgbClr val="0000FF"/>
                </a:solidFill>
              </a:rPr>
              <a:t>-ADAPT6:</a:t>
            </a:r>
          </a:p>
          <a:p>
            <a:pPr algn="ctr"/>
            <a:r>
              <a:rPr lang="sv-SE" sz="2800" dirty="0" err="1" smtClean="0">
                <a:solidFill>
                  <a:srgbClr val="0000FF"/>
                </a:solidFill>
              </a:rPr>
              <a:t>Phase</a:t>
            </a:r>
            <a:r>
              <a:rPr lang="sv-SE" sz="2800" dirty="0" smtClean="0">
                <a:solidFill>
                  <a:srgbClr val="0000FF"/>
                </a:solidFill>
              </a:rPr>
              <a:t> I </a:t>
            </a:r>
            <a:r>
              <a:rPr lang="sv-SE" sz="2800" dirty="0" err="1" smtClean="0">
                <a:solidFill>
                  <a:srgbClr val="0000FF"/>
                </a:solidFill>
              </a:rPr>
              <a:t>clinical</a:t>
            </a:r>
            <a:r>
              <a:rPr lang="sv-SE" sz="2800" dirty="0" smtClean="0">
                <a:solidFill>
                  <a:srgbClr val="0000FF"/>
                </a:solidFill>
              </a:rPr>
              <a:t> </a:t>
            </a:r>
            <a:r>
              <a:rPr lang="sv-SE" sz="2800" dirty="0" err="1" smtClean="0">
                <a:solidFill>
                  <a:srgbClr val="0000FF"/>
                </a:solidFill>
              </a:rPr>
              <a:t>study</a:t>
            </a:r>
            <a:r>
              <a:rPr lang="sv-SE" sz="2800" dirty="0" smtClean="0">
                <a:solidFill>
                  <a:srgbClr val="0000FF"/>
                </a:solidFill>
              </a:rPr>
              <a:t> (Tomsk)</a:t>
            </a:r>
            <a:endParaRPr lang="sv-SE" sz="2800" dirty="0">
              <a:solidFill>
                <a:srgbClr val="0000FF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346" y="39092"/>
            <a:ext cx="1065311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https://scontent.farn1-1.fna.fbcdn.net/v/t1.0-1/p480x480/14993457_695162677323872_7182183572496834021_n.jpg?_nc_cat=105&amp;_nc_ht=scontent.farn1-1.fna&amp;oh=facec67f90049761eb4adee42ffde8e4&amp;oe=5C54803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8" r="25468" b="45269"/>
          <a:stretch/>
        </p:blipFill>
        <p:spPr bwMode="auto">
          <a:xfrm>
            <a:off x="7223670" y="247774"/>
            <a:ext cx="828676" cy="93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4081" y="1484784"/>
            <a:ext cx="1143000" cy="13335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72" y="2564904"/>
            <a:ext cx="7200800" cy="388843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02952" y="1586711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  <a:ea typeface="Calibri" panose="020F0502020204030204" pitchFamily="34" charset="0"/>
              </a:rPr>
              <a:t>Whole-body images at 2, 4, 6 and 24 h after injection of 500 µg </a:t>
            </a:r>
            <a:r>
              <a:rPr lang="en-US" baseline="30000" dirty="0">
                <a:latin typeface="+mn-lt"/>
                <a:ea typeface="Calibri" panose="020F0502020204030204" pitchFamily="34" charset="0"/>
              </a:rPr>
              <a:t>99m</a:t>
            </a:r>
            <a:r>
              <a:rPr lang="en-US" dirty="0">
                <a:latin typeface="+mn-lt"/>
                <a:ea typeface="Calibri" panose="020F0502020204030204" pitchFamily="34" charset="0"/>
              </a:rPr>
              <a:t>Tc-ADAPT6 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1911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2" y="2924944"/>
            <a:ext cx="9113768" cy="3096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260648"/>
            <a:ext cx="52924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baseline="30000" dirty="0" smtClean="0">
                <a:solidFill>
                  <a:srgbClr val="0000FF"/>
                </a:solidFill>
              </a:rPr>
              <a:t>99m</a:t>
            </a:r>
            <a:r>
              <a:rPr lang="sv-SE" sz="2800" dirty="0" smtClean="0">
                <a:solidFill>
                  <a:srgbClr val="0000FF"/>
                </a:solidFill>
              </a:rPr>
              <a:t>Tc(CO)</a:t>
            </a:r>
            <a:r>
              <a:rPr lang="sv-SE" sz="2800" baseline="-25000" dirty="0" smtClean="0">
                <a:solidFill>
                  <a:srgbClr val="0000FF"/>
                </a:solidFill>
              </a:rPr>
              <a:t>3</a:t>
            </a:r>
            <a:r>
              <a:rPr lang="sv-SE" sz="2800" dirty="0" smtClean="0">
                <a:solidFill>
                  <a:srgbClr val="0000FF"/>
                </a:solidFill>
              </a:rPr>
              <a:t>-H</a:t>
            </a:r>
            <a:r>
              <a:rPr lang="sv-SE" sz="2800" baseline="-25000" dirty="0" smtClean="0">
                <a:solidFill>
                  <a:srgbClr val="0000FF"/>
                </a:solidFill>
              </a:rPr>
              <a:t>6</a:t>
            </a:r>
            <a:r>
              <a:rPr lang="sv-SE" sz="2800" dirty="0" smtClean="0">
                <a:solidFill>
                  <a:srgbClr val="0000FF"/>
                </a:solidFill>
              </a:rPr>
              <a:t>-ADAPT6:</a:t>
            </a:r>
          </a:p>
          <a:p>
            <a:pPr algn="ctr"/>
            <a:r>
              <a:rPr lang="sv-SE" sz="2800" dirty="0" err="1" smtClean="0">
                <a:solidFill>
                  <a:srgbClr val="0000FF"/>
                </a:solidFill>
              </a:rPr>
              <a:t>Phase</a:t>
            </a:r>
            <a:r>
              <a:rPr lang="sv-SE" sz="2800" dirty="0" smtClean="0">
                <a:solidFill>
                  <a:srgbClr val="0000FF"/>
                </a:solidFill>
              </a:rPr>
              <a:t> I </a:t>
            </a:r>
            <a:r>
              <a:rPr lang="sv-SE" sz="2800" dirty="0" err="1" smtClean="0">
                <a:solidFill>
                  <a:srgbClr val="0000FF"/>
                </a:solidFill>
              </a:rPr>
              <a:t>clinical</a:t>
            </a:r>
            <a:r>
              <a:rPr lang="sv-SE" sz="2800" dirty="0" smtClean="0">
                <a:solidFill>
                  <a:srgbClr val="0000FF"/>
                </a:solidFill>
              </a:rPr>
              <a:t> </a:t>
            </a:r>
            <a:r>
              <a:rPr lang="sv-SE" sz="2800" dirty="0" err="1" smtClean="0">
                <a:solidFill>
                  <a:srgbClr val="0000FF"/>
                </a:solidFill>
              </a:rPr>
              <a:t>study</a:t>
            </a:r>
            <a:r>
              <a:rPr lang="sv-SE" sz="2800" dirty="0" smtClean="0">
                <a:solidFill>
                  <a:srgbClr val="0000FF"/>
                </a:solidFill>
              </a:rPr>
              <a:t> (Tomsk)</a:t>
            </a:r>
            <a:endParaRPr lang="sv-SE" sz="28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2989" y="1556792"/>
            <a:ext cx="8689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  <a:ea typeface="Calibri" panose="020F0502020204030204" pitchFamily="34" charset="0"/>
              </a:rPr>
              <a:t>Representative anterior images of patients with HER2 negative and HER2 positive tumors after injection of 250, 500 or 1000 µg </a:t>
            </a:r>
            <a:r>
              <a:rPr lang="en-US" baseline="30000" dirty="0">
                <a:latin typeface="+mn-lt"/>
                <a:ea typeface="Calibri" panose="020F0502020204030204" pitchFamily="34" charset="0"/>
              </a:rPr>
              <a:t>99m</a:t>
            </a:r>
            <a:r>
              <a:rPr lang="en-US" dirty="0">
                <a:latin typeface="+mn-lt"/>
                <a:ea typeface="Calibri" panose="020F0502020204030204" pitchFamily="34" charset="0"/>
              </a:rPr>
              <a:t>Tc-ADAPT6.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8313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60648"/>
            <a:ext cx="52924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2800" baseline="30000" dirty="0" smtClean="0">
                <a:solidFill>
                  <a:srgbClr val="0000FF"/>
                </a:solidFill>
              </a:rPr>
              <a:t>99m</a:t>
            </a:r>
            <a:r>
              <a:rPr lang="sv-SE" sz="2800" dirty="0" smtClean="0">
                <a:solidFill>
                  <a:srgbClr val="0000FF"/>
                </a:solidFill>
              </a:rPr>
              <a:t>Tc(CO)</a:t>
            </a:r>
            <a:r>
              <a:rPr lang="sv-SE" sz="2800" baseline="-25000" dirty="0" smtClean="0">
                <a:solidFill>
                  <a:srgbClr val="0000FF"/>
                </a:solidFill>
              </a:rPr>
              <a:t>3</a:t>
            </a:r>
            <a:r>
              <a:rPr lang="sv-SE" sz="2800" dirty="0" smtClean="0">
                <a:solidFill>
                  <a:srgbClr val="0000FF"/>
                </a:solidFill>
              </a:rPr>
              <a:t>-H</a:t>
            </a:r>
            <a:r>
              <a:rPr lang="sv-SE" sz="2800" baseline="-25000" dirty="0" smtClean="0">
                <a:solidFill>
                  <a:srgbClr val="0000FF"/>
                </a:solidFill>
              </a:rPr>
              <a:t>6</a:t>
            </a:r>
            <a:r>
              <a:rPr lang="sv-SE" sz="2800" dirty="0" smtClean="0">
                <a:solidFill>
                  <a:srgbClr val="0000FF"/>
                </a:solidFill>
              </a:rPr>
              <a:t>-ADAPT6:</a:t>
            </a:r>
          </a:p>
          <a:p>
            <a:pPr algn="ctr"/>
            <a:r>
              <a:rPr lang="sv-SE" sz="2800" dirty="0" err="1" smtClean="0">
                <a:solidFill>
                  <a:srgbClr val="0000FF"/>
                </a:solidFill>
              </a:rPr>
              <a:t>Phase</a:t>
            </a:r>
            <a:r>
              <a:rPr lang="sv-SE" sz="2800" dirty="0" smtClean="0">
                <a:solidFill>
                  <a:srgbClr val="0000FF"/>
                </a:solidFill>
              </a:rPr>
              <a:t> I </a:t>
            </a:r>
            <a:r>
              <a:rPr lang="sv-SE" sz="2800" dirty="0" err="1" smtClean="0">
                <a:solidFill>
                  <a:srgbClr val="0000FF"/>
                </a:solidFill>
              </a:rPr>
              <a:t>clinical</a:t>
            </a:r>
            <a:r>
              <a:rPr lang="sv-SE" sz="2800" dirty="0" smtClean="0">
                <a:solidFill>
                  <a:srgbClr val="0000FF"/>
                </a:solidFill>
              </a:rPr>
              <a:t> </a:t>
            </a:r>
            <a:r>
              <a:rPr lang="sv-SE" sz="2800" dirty="0" err="1" smtClean="0">
                <a:solidFill>
                  <a:srgbClr val="0000FF"/>
                </a:solidFill>
              </a:rPr>
              <a:t>study</a:t>
            </a:r>
            <a:r>
              <a:rPr lang="sv-SE" sz="2800" dirty="0" smtClean="0">
                <a:solidFill>
                  <a:srgbClr val="0000FF"/>
                </a:solidFill>
              </a:rPr>
              <a:t> (Tomsk)</a:t>
            </a:r>
            <a:endParaRPr lang="sv-SE" sz="28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685113"/>
            <a:ext cx="6644577" cy="41728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504" y="1484784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+mn-lt"/>
                <a:ea typeface="Calibri" panose="020F0502020204030204" pitchFamily="34" charset="0"/>
              </a:rPr>
              <a:t>Primary tumor-to-contralateral site ratio at 2 h after injection of 250 µg, and 2, 4 and 6 h after injection of 500 and 1000 µg </a:t>
            </a:r>
            <a:r>
              <a:rPr lang="en-US" baseline="30000" dirty="0">
                <a:latin typeface="+mn-lt"/>
                <a:ea typeface="Calibri" panose="020F0502020204030204" pitchFamily="34" charset="0"/>
              </a:rPr>
              <a:t>99m</a:t>
            </a:r>
            <a:r>
              <a:rPr lang="en-US" dirty="0">
                <a:latin typeface="+mn-lt"/>
                <a:ea typeface="Calibri" panose="020F0502020204030204" pitchFamily="34" charset="0"/>
              </a:rPr>
              <a:t>Tc-ADAPT6. 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1943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303" y="45366"/>
            <a:ext cx="1046163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530" y="74903"/>
            <a:ext cx="1065311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mblem of IBCh R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594" y="32040"/>
            <a:ext cx="742950" cy="141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https://scontent.farn1-1.fna.fbcdn.net/v/t1.0-1/p480x480/14993457_695162677323872_7182183572496834021_n.jpg?_nc_cat=105&amp;_nc_ht=scontent.farn1-1.fna&amp;oh=facec67f90049761eb4adee42ffde8e4&amp;oe=5C54803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8" r="25468" b="45269"/>
          <a:stretch/>
        </p:blipFill>
        <p:spPr bwMode="auto">
          <a:xfrm>
            <a:off x="5479660" y="186895"/>
            <a:ext cx="828676" cy="93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03648" y="2060848"/>
            <a:ext cx="6312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3600" dirty="0" err="1">
                <a:solidFill>
                  <a:srgbClr val="0000FF"/>
                </a:solidFill>
              </a:rPr>
              <a:t>Designed</a:t>
            </a:r>
            <a:r>
              <a:rPr lang="sv-SE" sz="3600" dirty="0">
                <a:solidFill>
                  <a:srgbClr val="0000FF"/>
                </a:solidFill>
              </a:rPr>
              <a:t> </a:t>
            </a:r>
            <a:r>
              <a:rPr lang="sv-SE" sz="3600" dirty="0" err="1">
                <a:solidFill>
                  <a:srgbClr val="0000FF"/>
                </a:solidFill>
              </a:rPr>
              <a:t>Ankyrin</a:t>
            </a:r>
            <a:r>
              <a:rPr lang="sv-SE" sz="3600" dirty="0">
                <a:solidFill>
                  <a:srgbClr val="0000FF"/>
                </a:solidFill>
              </a:rPr>
              <a:t> </a:t>
            </a:r>
            <a:r>
              <a:rPr lang="sv-SE" sz="3600" dirty="0" err="1">
                <a:solidFill>
                  <a:srgbClr val="0000FF"/>
                </a:solidFill>
              </a:rPr>
              <a:t>Repeat</a:t>
            </a:r>
            <a:r>
              <a:rPr lang="sv-SE" sz="3600" dirty="0">
                <a:solidFill>
                  <a:srgbClr val="0000FF"/>
                </a:solidFill>
              </a:rPr>
              <a:t> Proteins (DARPins)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3477201"/>
            <a:ext cx="3024336" cy="32595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b="13197"/>
          <a:stretch/>
        </p:blipFill>
        <p:spPr>
          <a:xfrm>
            <a:off x="22379" y="25749"/>
            <a:ext cx="1265314" cy="1466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7466" y="4282760"/>
            <a:ext cx="3672408" cy="2451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77131"/>
            <a:ext cx="1152128" cy="134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83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0" y="2032960"/>
            <a:ext cx="2315129" cy="4454444"/>
            <a:chOff x="3553015" y="2212317"/>
            <a:chExt cx="2315129" cy="4454444"/>
          </a:xfrm>
        </p:grpSpPr>
        <p:pic>
          <p:nvPicPr>
            <p:cNvPr id="2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4296" y="2212317"/>
              <a:ext cx="1383848" cy="4454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668643" y="2347263"/>
              <a:ext cx="6110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aseline="30000" dirty="0" smtClean="0">
                  <a:solidFill>
                    <a:srgbClr val="0000FF"/>
                  </a:solidFill>
                </a:rPr>
                <a:t>125</a:t>
              </a:r>
              <a:r>
                <a:rPr lang="sv-SE" dirty="0" smtClean="0">
                  <a:solidFill>
                    <a:srgbClr val="0000FF"/>
                  </a:solidFill>
                </a:rPr>
                <a:t>I</a:t>
              </a:r>
              <a:endParaRPr lang="sv-SE" dirty="0">
                <a:solidFill>
                  <a:srgbClr val="0000FF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53015" y="4509120"/>
              <a:ext cx="931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aseline="30000" dirty="0" smtClean="0">
                  <a:solidFill>
                    <a:srgbClr val="0000FF"/>
                  </a:solidFill>
                </a:rPr>
                <a:t>99m</a:t>
              </a:r>
              <a:r>
                <a:rPr lang="sv-SE" dirty="0" smtClean="0">
                  <a:solidFill>
                    <a:srgbClr val="0000FF"/>
                  </a:solidFill>
                </a:rPr>
                <a:t>Tc</a:t>
              </a:r>
              <a:endParaRPr lang="sv-SE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236296" y="3243652"/>
            <a:ext cx="1748713" cy="2055812"/>
            <a:chOff x="7239644" y="2614613"/>
            <a:chExt cx="1748713" cy="2055812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79" r="1529"/>
            <a:stretch/>
          </p:blipFill>
          <p:spPr bwMode="auto">
            <a:xfrm>
              <a:off x="7239644" y="2614613"/>
              <a:ext cx="1748713" cy="20558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Down Arrow 7"/>
            <p:cNvSpPr/>
            <p:nvPr/>
          </p:nvSpPr>
          <p:spPr>
            <a:xfrm rot="2764363">
              <a:off x="8788801" y="3713367"/>
              <a:ext cx="45719" cy="13145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63588" y="183331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FF"/>
                </a:solidFill>
              </a:rPr>
              <a:t>DARPins:</a:t>
            </a:r>
          </a:p>
          <a:p>
            <a:pPr algn="ctr"/>
            <a:r>
              <a:rPr lang="sv-SE" sz="3200" dirty="0" smtClean="0">
                <a:solidFill>
                  <a:srgbClr val="0000FF"/>
                </a:solidFill>
              </a:rPr>
              <a:t>HER2 </a:t>
            </a:r>
            <a:r>
              <a:rPr lang="sv-SE" sz="3200" dirty="0" err="1" smtClean="0">
                <a:solidFill>
                  <a:srgbClr val="0000FF"/>
                </a:solidFill>
              </a:rPr>
              <a:t>imaging</a:t>
            </a:r>
            <a:r>
              <a:rPr lang="sv-SE" sz="3200" dirty="0" smtClean="0">
                <a:solidFill>
                  <a:srgbClr val="0000FF"/>
                </a:solidFill>
              </a:rPr>
              <a:t>: </a:t>
            </a:r>
            <a:r>
              <a:rPr lang="sv-SE" sz="3200" dirty="0" err="1" smtClean="0">
                <a:solidFill>
                  <a:srgbClr val="0000FF"/>
                </a:solidFill>
              </a:rPr>
              <a:t>first</a:t>
            </a:r>
            <a:r>
              <a:rPr lang="sv-SE" sz="3200" dirty="0" smtClean="0">
                <a:solidFill>
                  <a:srgbClr val="0000FF"/>
                </a:solidFill>
              </a:rPr>
              <a:t> </a:t>
            </a:r>
            <a:r>
              <a:rPr lang="sv-SE" sz="3200" dirty="0" err="1" smtClean="0">
                <a:solidFill>
                  <a:srgbClr val="0000FF"/>
                </a:solidFill>
              </a:rPr>
              <a:t>attempt</a:t>
            </a:r>
            <a:endParaRPr lang="sv-SE" sz="32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6048465"/>
            <a:ext cx="46388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800" i="1" dirty="0" smtClean="0"/>
              <a:t>Vorobyeva: </a:t>
            </a:r>
            <a:r>
              <a:rPr lang="es-ES" sz="1800" i="1" dirty="0" err="1" smtClean="0"/>
              <a:t>Contrast</a:t>
            </a:r>
            <a:r>
              <a:rPr lang="es-ES" sz="1800" i="1" dirty="0" smtClean="0"/>
              <a:t> Media Mol </a:t>
            </a:r>
            <a:r>
              <a:rPr lang="es-ES" sz="1800" i="1" dirty="0" err="1" smtClean="0"/>
              <a:t>Imaging</a:t>
            </a:r>
            <a:r>
              <a:rPr lang="es-ES" sz="1800" i="1" dirty="0" smtClean="0"/>
              <a:t>.</a:t>
            </a:r>
          </a:p>
          <a:p>
            <a:r>
              <a:rPr lang="es-ES" sz="1800" i="1" dirty="0" smtClean="0"/>
              <a:t>2018:6930425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67" y="1844824"/>
            <a:ext cx="4027123" cy="396044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auto">
          <a:xfrm>
            <a:off x="1292454" y="5262168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440024" y="2265960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378" y="1"/>
            <a:ext cx="1326732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92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207" y="5445224"/>
            <a:ext cx="1944793" cy="135952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1304" y="2593007"/>
            <a:ext cx="3597267" cy="2308324"/>
            <a:chOff x="50688" y="3475868"/>
            <a:chExt cx="3597267" cy="2308324"/>
          </a:xfrm>
        </p:grpSpPr>
        <p:sp>
          <p:nvSpPr>
            <p:cNvPr id="6" name="TextBox 5"/>
            <p:cNvSpPr txBox="1"/>
            <p:nvPr/>
          </p:nvSpPr>
          <p:spPr>
            <a:xfrm>
              <a:off x="50688" y="3475868"/>
              <a:ext cx="3597267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/>
                <a:t>              Mw        Affinity</a:t>
              </a:r>
            </a:p>
            <a:p>
              <a:r>
                <a:rPr lang="sv-SE" dirty="0"/>
                <a:t> </a:t>
              </a:r>
              <a:r>
                <a:rPr lang="sv-SE" dirty="0" smtClean="0"/>
                <a:t>             (kDa)     (nM)</a:t>
              </a:r>
            </a:p>
            <a:p>
              <a:endParaRPr lang="sv-SE" dirty="0"/>
            </a:p>
            <a:p>
              <a:r>
                <a:rPr lang="sv-SE" dirty="0" smtClean="0"/>
                <a:t>9_29     18.2         3.8</a:t>
              </a:r>
            </a:p>
            <a:p>
              <a:endParaRPr lang="sv-SE" dirty="0"/>
            </a:p>
            <a:p>
              <a:r>
                <a:rPr lang="sv-SE" dirty="0" smtClean="0"/>
                <a:t>G3        14.3        0.091</a:t>
              </a:r>
              <a:endParaRPr lang="sv-SE" dirty="0"/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50688" y="4435811"/>
              <a:ext cx="359726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1043608" y="3475868"/>
              <a:ext cx="0" cy="22573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5" name="TextBox 24"/>
          <p:cNvSpPr txBox="1"/>
          <p:nvPr/>
        </p:nvSpPr>
        <p:spPr>
          <a:xfrm>
            <a:off x="1403648" y="219737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FF"/>
                </a:solidFill>
              </a:rPr>
              <a:t>DARPins:</a:t>
            </a:r>
          </a:p>
          <a:p>
            <a:pPr algn="ctr"/>
            <a:r>
              <a:rPr lang="sv-SE" sz="3200" dirty="0" smtClean="0">
                <a:solidFill>
                  <a:srgbClr val="0000FF"/>
                </a:solidFill>
              </a:rPr>
              <a:t>HER2 </a:t>
            </a:r>
            <a:r>
              <a:rPr lang="sv-SE" sz="3200" dirty="0" err="1" smtClean="0">
                <a:solidFill>
                  <a:srgbClr val="0000FF"/>
                </a:solidFill>
              </a:rPr>
              <a:t>imaging</a:t>
            </a:r>
            <a:r>
              <a:rPr lang="sv-SE" sz="3200" dirty="0" smtClean="0">
                <a:solidFill>
                  <a:srgbClr val="0000FF"/>
                </a:solidFill>
              </a:rPr>
              <a:t>: second generation</a:t>
            </a:r>
            <a:endParaRPr lang="sv-SE" sz="3200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r="52610"/>
          <a:stretch/>
        </p:blipFill>
        <p:spPr>
          <a:xfrm>
            <a:off x="6973779" y="3763261"/>
            <a:ext cx="2010788" cy="193259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3805" y="6032238"/>
            <a:ext cx="328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s-ES" sz="1800" i="1" dirty="0" smtClean="0"/>
          </a:p>
          <a:p>
            <a:r>
              <a:rPr lang="es-ES" sz="1800" i="1" dirty="0" smtClean="0"/>
              <a:t>Deyev: Mol </a:t>
            </a:r>
            <a:r>
              <a:rPr lang="es-ES" sz="1800" i="1" dirty="0" err="1" smtClean="0"/>
              <a:t>Pharm</a:t>
            </a:r>
            <a:r>
              <a:rPr lang="es-ES" sz="1800" i="1" dirty="0" smtClean="0"/>
              <a:t>. 2019:955</a:t>
            </a:r>
            <a:endParaRPr lang="sv-SE" sz="1800" i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537548" y="1772816"/>
            <a:ext cx="3683281" cy="4938996"/>
            <a:chOff x="3553015" y="1727765"/>
            <a:chExt cx="3683281" cy="4938996"/>
          </a:xfrm>
        </p:grpSpPr>
        <p:grpSp>
          <p:nvGrpSpPr>
            <p:cNvPr id="16" name="Group 15"/>
            <p:cNvGrpSpPr/>
            <p:nvPr/>
          </p:nvGrpSpPr>
          <p:grpSpPr>
            <a:xfrm>
              <a:off x="5940152" y="2204863"/>
              <a:ext cx="1296144" cy="4461897"/>
              <a:chOff x="2987824" y="1392865"/>
              <a:chExt cx="984250" cy="3579328"/>
            </a:xfrm>
          </p:grpSpPr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02" r="50000"/>
              <a:stretch/>
            </p:blipFill>
            <p:spPr bwMode="auto">
              <a:xfrm>
                <a:off x="2987824" y="1392865"/>
                <a:ext cx="984250" cy="3579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17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491" t="11302"/>
              <a:stretch/>
            </p:blipFill>
            <p:spPr bwMode="auto">
              <a:xfrm>
                <a:off x="3903007" y="1392865"/>
                <a:ext cx="69067" cy="3579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635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4296" y="2212317"/>
              <a:ext cx="1383848" cy="4454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780355" y="1727765"/>
              <a:ext cx="2130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smtClean="0">
                  <a:solidFill>
                    <a:srgbClr val="0000FF"/>
                  </a:solidFill>
                </a:rPr>
                <a:t>9_29          G3</a:t>
              </a:r>
              <a:endParaRPr lang="sv-SE" dirty="0">
                <a:solidFill>
                  <a:srgbClr val="0000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8643" y="2347263"/>
              <a:ext cx="6110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aseline="30000" dirty="0" smtClean="0">
                  <a:solidFill>
                    <a:srgbClr val="0000FF"/>
                  </a:solidFill>
                </a:rPr>
                <a:t>125</a:t>
              </a:r>
              <a:r>
                <a:rPr lang="sv-SE" dirty="0" smtClean="0">
                  <a:solidFill>
                    <a:srgbClr val="0000FF"/>
                  </a:solidFill>
                </a:rPr>
                <a:t>I</a:t>
              </a:r>
              <a:endParaRPr lang="sv-SE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53015" y="4509120"/>
              <a:ext cx="931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baseline="30000" dirty="0" smtClean="0">
                  <a:solidFill>
                    <a:srgbClr val="0000FF"/>
                  </a:solidFill>
                </a:rPr>
                <a:t>99m</a:t>
              </a:r>
              <a:r>
                <a:rPr lang="sv-SE" dirty="0" smtClean="0">
                  <a:solidFill>
                    <a:srgbClr val="0000FF"/>
                  </a:solidFill>
                </a:rPr>
                <a:t>Tc</a:t>
              </a:r>
              <a:endParaRPr lang="sv-SE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6059488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6588" y="496888"/>
            <a:ext cx="52355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3333FF"/>
                </a:solidFill>
                <a:latin typeface="+mn-lt"/>
              </a:rPr>
              <a:t>Phage display technology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98" y="51825"/>
            <a:ext cx="2156024" cy="142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A golden medallion with an embossed image of Alfred Nobel facing left in profile. To the left of the man is the text &quot;ALFR•&quot; then &quot;NOBEL&quot;, and on the right, the text (smaller) &quot;NAT•&quot; then &quot;MDCCCXXXIII&quot; above, followed by (smaller) &quot;OB•&quot; then &quot;MDCCCXCVI&quot; below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677" y="1611141"/>
            <a:ext cx="1333827" cy="130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19737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FF"/>
                </a:solidFill>
              </a:rPr>
              <a:t>DARPins:</a:t>
            </a:r>
          </a:p>
          <a:p>
            <a:pPr algn="ctr"/>
            <a:r>
              <a:rPr lang="sv-SE" sz="3200" dirty="0" smtClean="0">
                <a:solidFill>
                  <a:srgbClr val="0000FF"/>
                </a:solidFill>
              </a:rPr>
              <a:t>HER2 </a:t>
            </a:r>
            <a:r>
              <a:rPr lang="sv-SE" sz="3200" dirty="0" err="1" smtClean="0">
                <a:solidFill>
                  <a:srgbClr val="0000FF"/>
                </a:solidFill>
              </a:rPr>
              <a:t>imaging</a:t>
            </a:r>
            <a:r>
              <a:rPr lang="sv-SE" sz="3200" dirty="0" smtClean="0">
                <a:solidFill>
                  <a:srgbClr val="0000FF"/>
                </a:solidFill>
              </a:rPr>
              <a:t>: </a:t>
            </a:r>
            <a:r>
              <a:rPr lang="sv-SE" sz="3200" dirty="0" err="1" smtClean="0">
                <a:solidFill>
                  <a:srgbClr val="0000FF"/>
                </a:solidFill>
              </a:rPr>
              <a:t>further</a:t>
            </a:r>
            <a:r>
              <a:rPr lang="sv-SE" sz="3200" dirty="0" smtClean="0">
                <a:solidFill>
                  <a:srgbClr val="0000FF"/>
                </a:solidFill>
              </a:rPr>
              <a:t> </a:t>
            </a:r>
            <a:r>
              <a:rPr lang="sv-SE" sz="3200" dirty="0" err="1" smtClean="0">
                <a:solidFill>
                  <a:srgbClr val="0000FF"/>
                </a:solidFill>
              </a:rPr>
              <a:t>development</a:t>
            </a:r>
            <a:endParaRPr lang="sv-SE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6" y="2204864"/>
            <a:ext cx="5144154" cy="3650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403" t="5666" r="26534" b="12485"/>
          <a:stretch/>
        </p:blipFill>
        <p:spPr>
          <a:xfrm>
            <a:off x="5197914" y="1673424"/>
            <a:ext cx="3730571" cy="50679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6419071"/>
            <a:ext cx="3765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i="1" dirty="0" smtClean="0"/>
              <a:t>Vorobyeva, Deyev; </a:t>
            </a:r>
            <a:r>
              <a:rPr lang="sv-SE" sz="2000" i="1" dirty="0" err="1" smtClean="0"/>
              <a:t>submitted</a:t>
            </a:r>
            <a:endParaRPr lang="sv-SE" sz="2000" i="1" dirty="0"/>
          </a:p>
        </p:txBody>
      </p:sp>
    </p:spTree>
    <p:extLst>
      <p:ext uri="{BB962C8B-B14F-4D97-AF65-F5344CB8AC3E}">
        <p14:creationId xmlns:p14="http://schemas.microsoft.com/office/powerpoint/2010/main" val="38932961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219737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FF"/>
                </a:solidFill>
              </a:rPr>
              <a:t>DARPins:</a:t>
            </a:r>
          </a:p>
          <a:p>
            <a:pPr algn="ctr"/>
            <a:r>
              <a:rPr lang="sv-SE" sz="3200" dirty="0" smtClean="0">
                <a:solidFill>
                  <a:srgbClr val="0000FF"/>
                </a:solidFill>
              </a:rPr>
              <a:t>EpCAM </a:t>
            </a:r>
            <a:r>
              <a:rPr lang="sv-SE" sz="3200" dirty="0" err="1" smtClean="0">
                <a:solidFill>
                  <a:srgbClr val="0000FF"/>
                </a:solidFill>
              </a:rPr>
              <a:t>imaging</a:t>
            </a:r>
            <a:endParaRPr lang="sv-SE" sz="32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9318" t="19852" r="33263" b="22232"/>
          <a:stretch/>
        </p:blipFill>
        <p:spPr>
          <a:xfrm>
            <a:off x="7139063" y="1700808"/>
            <a:ext cx="1656185" cy="2376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193" t="16360" r="32021" b="23653"/>
          <a:stretch/>
        </p:blipFill>
        <p:spPr>
          <a:xfrm>
            <a:off x="7139063" y="4293096"/>
            <a:ext cx="1656184" cy="237626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 bwMode="auto">
          <a:xfrm flipH="1">
            <a:off x="8244408" y="3356992"/>
            <a:ext cx="216024" cy="144016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408" y="6093296"/>
            <a:ext cx="237765" cy="17679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112060" y="2276872"/>
            <a:ext cx="1577493" cy="1355631"/>
            <a:chOff x="5226754" y="2348880"/>
            <a:chExt cx="1577493" cy="13556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6754" y="2348880"/>
              <a:ext cx="1577493" cy="1355631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6413144" y="2852936"/>
              <a:ext cx="288032" cy="28803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68044" y="5128794"/>
            <a:ext cx="2099585" cy="704867"/>
            <a:chOff x="4968044" y="5128794"/>
            <a:chExt cx="2099585" cy="7048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93929" y="5128794"/>
              <a:ext cx="1973700" cy="704867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 bwMode="auto">
            <a:xfrm>
              <a:off x="4968044" y="5373216"/>
              <a:ext cx="288032" cy="28803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47664" y="6457890"/>
            <a:ext cx="4067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i="1" dirty="0" smtClean="0"/>
              <a:t>Vorobyeva, Deyev; </a:t>
            </a:r>
            <a:r>
              <a:rPr lang="sv-SE" sz="2000" i="1" dirty="0" err="1" smtClean="0"/>
              <a:t>unpublished</a:t>
            </a:r>
            <a:endParaRPr lang="sv-SE" sz="20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672" y="2708920"/>
            <a:ext cx="4075296" cy="37149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5576" y="1556792"/>
            <a:ext cx="3240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 smtClean="0"/>
              <a:t>Specificity</a:t>
            </a:r>
            <a:r>
              <a:rPr lang="sv-SE" dirty="0" smtClean="0"/>
              <a:t> of </a:t>
            </a:r>
            <a:r>
              <a:rPr lang="sv-SE" dirty="0" err="1" smtClean="0"/>
              <a:t>uptake</a:t>
            </a:r>
            <a:r>
              <a:rPr lang="sv-SE" dirty="0" smtClean="0"/>
              <a:t> in EpCAM-positive </a:t>
            </a:r>
            <a:r>
              <a:rPr lang="sv-SE" dirty="0" err="1" smtClean="0"/>
              <a:t>pancreatic</a:t>
            </a:r>
            <a:r>
              <a:rPr lang="sv-SE" dirty="0" smtClean="0"/>
              <a:t> cancer</a:t>
            </a:r>
          </a:p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27271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1687818"/>
            <a:ext cx="4323347" cy="4095750"/>
            <a:chOff x="107504" y="1687818"/>
            <a:chExt cx="4323347" cy="4095750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2" r="2618"/>
            <a:stretch/>
          </p:blipFill>
          <p:spPr bwMode="auto">
            <a:xfrm>
              <a:off x="107504" y="1687818"/>
              <a:ext cx="4323347" cy="409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2915816" y="3356992"/>
              <a:ext cx="1296144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107504" y="4437112"/>
              <a:ext cx="792088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</p:grp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3" t="8206" r="4185" b="63678"/>
          <a:stretch/>
        </p:blipFill>
        <p:spPr bwMode="auto">
          <a:xfrm rot="18312958">
            <a:off x="3027604" y="2839189"/>
            <a:ext cx="444102" cy="98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056">
            <a:off x="102072" y="4033911"/>
            <a:ext cx="792163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260648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smtClean="0">
                <a:solidFill>
                  <a:srgbClr val="0000FF"/>
                </a:solidFill>
              </a:rPr>
              <a:t>Different scaffold prefer different epitopes on the same target</a:t>
            </a:r>
            <a:endParaRPr lang="sv-SE" sz="32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949280"/>
            <a:ext cx="3833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i="1" dirty="0" smtClean="0"/>
              <a:t>Jost: Srucrture 2013:1979</a:t>
            </a:r>
          </a:p>
          <a:p>
            <a:r>
              <a:rPr lang="sv-SE" sz="2000" i="1" dirty="0" smtClean="0"/>
              <a:t>Eigenbrot: PNAS 2010:15039  </a:t>
            </a:r>
            <a:endParaRPr lang="sv-SE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644009" y="1916832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dirty="0" smtClean="0"/>
              <a:t>Co-targeting is possible;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sv-SE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dirty="0" smtClean="0"/>
              <a:t>When use of one scaffold fails, the use of another one might succeed;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sv-S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dirty="0" smtClean="0">
                <a:solidFill>
                  <a:srgbClr val="FF0000"/>
                </a:solidFill>
              </a:rPr>
              <a:t>We need a large scaffold ”tool box” to ensure success. </a:t>
            </a:r>
            <a:endParaRPr lang="sv-S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9" y="1700808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tx1"/>
                </a:solidFill>
                <a:latin typeface="+mn-lt"/>
              </a:rPr>
              <a:t>Chemical properties and position of chelator/linker for labelling of </a:t>
            </a:r>
            <a:r>
              <a:rPr lang="sv-SE" dirty="0" err="1" smtClean="0">
                <a:latin typeface="+mn-lt"/>
              </a:rPr>
              <a:t>targeting</a:t>
            </a:r>
            <a:r>
              <a:rPr lang="sv-SE" dirty="0" smtClean="0">
                <a:latin typeface="+mn-lt"/>
              </a:rPr>
              <a:t> proteins and </a:t>
            </a:r>
            <a:r>
              <a:rPr lang="sv-SE" dirty="0" err="1" smtClean="0">
                <a:latin typeface="+mn-lt"/>
              </a:rPr>
              <a:t>peptides</a:t>
            </a:r>
            <a:r>
              <a:rPr lang="sv-SE" sz="24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sv-SE" sz="2400" b="1" dirty="0" err="1" smtClean="0">
                <a:solidFill>
                  <a:schemeClr val="tx1"/>
                </a:solidFill>
                <a:latin typeface="+mn-lt"/>
              </a:rPr>
              <a:t>influence</a:t>
            </a:r>
            <a:r>
              <a:rPr lang="sv-SE" sz="2400" b="1" dirty="0" smtClean="0">
                <a:solidFill>
                  <a:schemeClr val="tx1"/>
                </a:solidFill>
                <a:latin typeface="+mn-lt"/>
              </a:rPr>
              <a:t>:</a:t>
            </a:r>
          </a:p>
          <a:p>
            <a:endParaRPr lang="sv-SE" sz="2400" b="1" dirty="0" smtClean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sv-SE" sz="2400" b="1" dirty="0" smtClean="0">
                <a:solidFill>
                  <a:schemeClr val="tx1"/>
                </a:solidFill>
                <a:latin typeface="+mn-lt"/>
              </a:rPr>
              <a:t>Predominant excretion pathway;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2400" b="1" dirty="0" smtClean="0">
                <a:solidFill>
                  <a:schemeClr val="tx1"/>
                </a:solidFill>
                <a:latin typeface="+mn-lt"/>
              </a:rPr>
              <a:t>Uptake and retention in excretory organs;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2400" b="1" dirty="0" smtClean="0">
                <a:solidFill>
                  <a:schemeClr val="tx1"/>
                </a:solidFill>
                <a:latin typeface="+mn-lt"/>
              </a:rPr>
              <a:t>Blood clearance rate (tracer and radiocatabolites)</a:t>
            </a:r>
          </a:p>
          <a:p>
            <a:pPr marL="342900" indent="-342900">
              <a:buFont typeface="Arial" pitchFamily="34" charset="0"/>
              <a:buChar char="•"/>
            </a:pPr>
            <a:endParaRPr lang="sv-SE" sz="2400" b="1" dirty="0">
              <a:solidFill>
                <a:schemeClr val="tx1"/>
              </a:solidFill>
              <a:latin typeface="+mn-lt"/>
            </a:endParaRPr>
          </a:p>
          <a:p>
            <a:r>
              <a:rPr lang="sv-SE" sz="2400" b="1" dirty="0">
                <a:solidFill>
                  <a:schemeClr val="tx1"/>
                </a:solidFill>
                <a:latin typeface="+mn-lt"/>
              </a:rPr>
              <a:t>i</a:t>
            </a:r>
            <a:r>
              <a:rPr lang="sv-SE" sz="2400" b="1" dirty="0" smtClean="0">
                <a:solidFill>
                  <a:schemeClr val="tx1"/>
                </a:solidFill>
                <a:latin typeface="+mn-lt"/>
              </a:rPr>
              <a:t>nfluencing imaging contrast.</a:t>
            </a:r>
          </a:p>
          <a:p>
            <a:pPr marL="342900" indent="-342900">
              <a:buFont typeface="Arial" pitchFamily="34" charset="0"/>
              <a:buChar char="•"/>
            </a:pPr>
            <a:endParaRPr lang="sv-SE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9" y="522920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rgbClr val="0830D1"/>
                </a:solidFill>
                <a:latin typeface="+mn-lt"/>
              </a:rPr>
              <a:t>Careful studies concerning influence of labeling chemistry on biodistribution and targeting may make a difference between success and failure! </a:t>
            </a:r>
            <a:endParaRPr lang="sv-SE" sz="2400" b="1" dirty="0">
              <a:solidFill>
                <a:srgbClr val="0830D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54203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168" y="1685055"/>
            <a:ext cx="744537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46174"/>
            <a:ext cx="116998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92287"/>
            <a:ext cx="156051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77" y="5373216"/>
            <a:ext cx="1431925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75656" y="105411"/>
            <a:ext cx="6912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>
                <a:solidFill>
                  <a:srgbClr val="0000FF"/>
                </a:solidFill>
              </a:rPr>
              <a:t>Development of scaffold-based imaging probes is inter- and cross-disciplinary work</a:t>
            </a:r>
            <a:endParaRPr lang="sv-SE" sz="28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8185" y="2042081"/>
            <a:ext cx="29158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rgbClr val="3333CC"/>
                </a:solidFill>
              </a:rPr>
              <a:t>Biotechnology</a:t>
            </a:r>
          </a:p>
          <a:p>
            <a:endParaRPr lang="sv-SE" dirty="0"/>
          </a:p>
          <a:p>
            <a:endParaRPr lang="sv-SE" dirty="0" smtClean="0"/>
          </a:p>
          <a:p>
            <a:endParaRPr lang="sv-SE" sz="2000" dirty="0" smtClean="0"/>
          </a:p>
          <a:p>
            <a:r>
              <a:rPr lang="sv-SE" dirty="0" smtClean="0">
                <a:solidFill>
                  <a:srgbClr val="3333CC"/>
                </a:solidFill>
              </a:rPr>
              <a:t>Preclinical </a:t>
            </a:r>
          </a:p>
          <a:p>
            <a:r>
              <a:rPr lang="sv-SE" dirty="0">
                <a:solidFill>
                  <a:srgbClr val="3333CC"/>
                </a:solidFill>
              </a:rPr>
              <a:t>d</a:t>
            </a:r>
            <a:r>
              <a:rPr lang="sv-SE" dirty="0" smtClean="0">
                <a:solidFill>
                  <a:srgbClr val="3333CC"/>
                </a:solidFill>
              </a:rPr>
              <a:t>evelopment</a:t>
            </a:r>
          </a:p>
          <a:p>
            <a:r>
              <a:rPr lang="sv-SE" sz="2000" dirty="0" smtClean="0"/>
              <a:t>(radiochemistry, radiopharmacology)</a:t>
            </a:r>
          </a:p>
          <a:p>
            <a:endParaRPr lang="sv-SE" sz="1200" dirty="0"/>
          </a:p>
          <a:p>
            <a:r>
              <a:rPr lang="sv-SE" dirty="0" smtClean="0">
                <a:solidFill>
                  <a:srgbClr val="3333CC"/>
                </a:solidFill>
              </a:rPr>
              <a:t>Clinical </a:t>
            </a:r>
          </a:p>
          <a:p>
            <a:r>
              <a:rPr lang="sv-SE" dirty="0">
                <a:solidFill>
                  <a:srgbClr val="3333CC"/>
                </a:solidFill>
              </a:rPr>
              <a:t>d</a:t>
            </a:r>
            <a:r>
              <a:rPr lang="sv-SE" dirty="0" smtClean="0">
                <a:solidFill>
                  <a:srgbClr val="3333CC"/>
                </a:solidFill>
              </a:rPr>
              <a:t>evelopment</a:t>
            </a:r>
          </a:p>
          <a:p>
            <a:r>
              <a:rPr lang="sv-SE" sz="2000" dirty="0" smtClean="0"/>
              <a:t>(nuclear medicine, oncology, dosimetry, immunology)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877525" y="5258852"/>
            <a:ext cx="3119239" cy="1022414"/>
            <a:chOff x="2843808" y="5258852"/>
            <a:chExt cx="3119239" cy="1022414"/>
          </a:xfrm>
        </p:grpSpPr>
        <p:pic>
          <p:nvPicPr>
            <p:cNvPr id="5632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5404966"/>
              <a:ext cx="2543175" cy="87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324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50"/>
            <a:stretch/>
          </p:blipFill>
          <p:spPr bwMode="auto">
            <a:xfrm>
              <a:off x="2843808" y="5258852"/>
              <a:ext cx="737939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63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90" y="3575575"/>
            <a:ext cx="14573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0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516188" y="242888"/>
            <a:ext cx="4160837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200" dirty="0">
                <a:solidFill>
                  <a:srgbClr val="0830D1"/>
                </a:solidFill>
                <a:latin typeface="+mn-lt"/>
              </a:rPr>
              <a:t>Take home message</a:t>
            </a:r>
          </a:p>
        </p:txBody>
      </p:sp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79375" y="1557338"/>
            <a:ext cx="903605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sv-SE" altLang="sv-SE" dirty="0"/>
              <a:t>Radionuclide imaging of ”gatekeeping” molecular targets may make cancer treatment more personalized and more efficient</a:t>
            </a:r>
            <a:r>
              <a:rPr lang="sv-SE" altLang="sv-SE" dirty="0" smtClean="0"/>
              <a:t>;</a:t>
            </a:r>
          </a:p>
          <a:p>
            <a:pPr marL="0" indent="0"/>
            <a:endParaRPr lang="sv-SE" altLang="sv-SE" sz="800" dirty="0" smtClean="0"/>
          </a:p>
          <a:p>
            <a:pPr>
              <a:buFont typeface="Wingdings" pitchFamily="2" charset="2"/>
              <a:buChar char="Ø"/>
            </a:pPr>
            <a:r>
              <a:rPr lang="sv-SE" altLang="sv-SE" dirty="0" smtClean="0"/>
              <a:t>Smaller imaging probes improve both sensitivity and specificity of imaging;</a:t>
            </a:r>
          </a:p>
          <a:p>
            <a:pPr marL="0" indent="0"/>
            <a:endParaRPr lang="sv-SE" altLang="sv-SE" sz="800" dirty="0"/>
          </a:p>
          <a:p>
            <a:pPr>
              <a:buFont typeface="Wingdings" pitchFamily="2" charset="2"/>
              <a:buChar char="Ø"/>
            </a:pPr>
            <a:r>
              <a:rPr lang="sv-SE" altLang="sv-SE" dirty="0"/>
              <a:t>The use of </a:t>
            </a:r>
            <a:r>
              <a:rPr lang="sv-SE" altLang="sv-SE" dirty="0" smtClean="0"/>
              <a:t>scaffolds enables to develop small high-affinity probes to variety of cancer-associated molecular targets;</a:t>
            </a:r>
          </a:p>
          <a:p>
            <a:pPr marL="0" indent="0"/>
            <a:endParaRPr lang="sv-SE" altLang="sv-SE" sz="800" dirty="0" smtClean="0"/>
          </a:p>
          <a:p>
            <a:pPr>
              <a:buFont typeface="Wingdings" pitchFamily="2" charset="2"/>
              <a:buChar char="Ø"/>
            </a:pPr>
            <a:r>
              <a:rPr lang="sv-SE" altLang="sv-SE" dirty="0" smtClean="0">
                <a:solidFill>
                  <a:srgbClr val="0070C0"/>
                </a:solidFill>
              </a:rPr>
              <a:t>Correct molecular design and optimal labeling </a:t>
            </a:r>
            <a:r>
              <a:rPr lang="en-GB" altLang="sv-SE" dirty="0" smtClean="0">
                <a:solidFill>
                  <a:srgbClr val="0070C0"/>
                </a:solidFill>
              </a:rPr>
              <a:t>chemistry</a:t>
            </a:r>
            <a:r>
              <a:rPr lang="sv-SE" altLang="sv-SE" dirty="0" smtClean="0">
                <a:solidFill>
                  <a:srgbClr val="0070C0"/>
                </a:solidFill>
              </a:rPr>
              <a:t> are critical for high sensitivity and specificity;</a:t>
            </a:r>
          </a:p>
          <a:p>
            <a:pPr>
              <a:buFont typeface="Wingdings" pitchFamily="2" charset="2"/>
              <a:buChar char="Ø"/>
            </a:pPr>
            <a:endParaRPr lang="sv-SE" altLang="sv-SE" sz="800" dirty="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828675" y="1412875"/>
            <a:ext cx="8280400" cy="554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sv-SE" sz="1700" dirty="0" smtClean="0">
                <a:latin typeface="+mj-lt"/>
                <a:ea typeface="+mn-ea"/>
              </a:rPr>
              <a:t>Anna </a:t>
            </a:r>
            <a:r>
              <a:rPr lang="sv-SE" sz="1700" dirty="0">
                <a:latin typeface="+mj-lt"/>
                <a:ea typeface="+mn-ea"/>
              </a:rPr>
              <a:t>O</a:t>
            </a:r>
            <a:r>
              <a:rPr lang="sv-SE" sz="1700" dirty="0" smtClean="0">
                <a:latin typeface="+mj-lt"/>
                <a:ea typeface="+mn-ea"/>
              </a:rPr>
              <a:t>rlova</a:t>
            </a:r>
            <a:r>
              <a:rPr lang="sv-SE" sz="2400" b="1" dirty="0">
                <a:latin typeface="+mj-lt"/>
                <a:ea typeface="+mn-ea"/>
              </a:rPr>
              <a:t>	</a:t>
            </a:r>
            <a:r>
              <a:rPr lang="sv-SE" sz="2400" b="1" dirty="0" smtClean="0">
                <a:latin typeface="+mj-lt"/>
                <a:ea typeface="+mn-ea"/>
              </a:rPr>
              <a:t>                                 </a:t>
            </a:r>
            <a:r>
              <a:rPr lang="sv-SE" sz="1700" b="1" dirty="0" err="1" smtClean="0">
                <a:latin typeface="+mj-lt"/>
                <a:ea typeface="+mn-ea"/>
              </a:rPr>
              <a:t>Sergey</a:t>
            </a:r>
            <a:r>
              <a:rPr lang="sv-SE" sz="1700" b="1" dirty="0" smtClean="0">
                <a:latin typeface="+mj-lt"/>
                <a:ea typeface="+mn-ea"/>
              </a:rPr>
              <a:t> Deyev</a:t>
            </a:r>
            <a:endParaRPr lang="sv-SE" sz="1700" b="1" dirty="0">
              <a:latin typeface="+mj-lt"/>
              <a:ea typeface="+mn-ea"/>
            </a:endParaRP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Lars Abrahmsén				Sara Ahlgren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Mohammed Altai				Karl Anderson </a:t>
            </a:r>
          </a:p>
          <a:p>
            <a:pPr>
              <a:defRPr/>
            </a:pPr>
            <a:r>
              <a:rPr lang="sv-SE" sz="1700" dirty="0" smtClean="0">
                <a:latin typeface="+mj-lt"/>
                <a:ea typeface="+mn-ea"/>
              </a:rPr>
              <a:t>Anzhelika Vorobyeva</a:t>
            </a:r>
            <a:r>
              <a:rPr lang="sv-SE" sz="1700" b="1" dirty="0">
                <a:latin typeface="+mj-lt"/>
                <a:ea typeface="+mn-ea"/>
              </a:rPr>
              <a:t>			</a:t>
            </a:r>
            <a:r>
              <a:rPr lang="sv-SE" sz="1700" b="1" dirty="0" smtClean="0">
                <a:latin typeface="+mj-lt"/>
                <a:ea typeface="+mn-ea"/>
              </a:rPr>
              <a:t>Caroline </a:t>
            </a:r>
            <a:r>
              <a:rPr lang="sv-SE" sz="1700" b="1" dirty="0">
                <a:latin typeface="+mj-lt"/>
                <a:ea typeface="+mn-ea"/>
              </a:rPr>
              <a:t>Ekblad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Torun Engfeldt 				Veronika Eriksson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Joachim Feldwisch			Fredrik Y Frejd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Torbjörn Gräslung			Monika Hansson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Göran Hendestierna 			Magnus Hjertman </a:t>
            </a:r>
          </a:p>
          <a:p>
            <a:pPr>
              <a:defRPr/>
            </a:pPr>
            <a:r>
              <a:rPr lang="sv-SE" sz="1700" dirty="0" smtClean="0">
                <a:latin typeface="+mj-lt"/>
                <a:ea typeface="+mn-ea"/>
              </a:rPr>
              <a:t>Javad Garousi</a:t>
            </a:r>
            <a:r>
              <a:rPr lang="sv-SE" sz="1700" b="1" dirty="0" smtClean="0">
                <a:latin typeface="+mj-lt"/>
                <a:ea typeface="+mn-ea"/>
              </a:rPr>
              <a:t> </a:t>
            </a:r>
            <a:r>
              <a:rPr lang="sv-SE" sz="1700" b="1" dirty="0">
                <a:latin typeface="+mj-lt"/>
                <a:ea typeface="+mn-ea"/>
              </a:rPr>
              <a:t>				Camila Hofström	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Sayed Jalal Hosseinimehr			Ingmarie Höidén-Guthengerg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Amelie Eriksson Karlström		Hans Lundqvist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Mikaela Magnusson			Jennie Malmberg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Per-Åke Nyström				Rikard Pehrson 	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Daniel Rosik				Mattias Sandström	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Anna Sjöberg 				Sharon Stone-Elander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Stefan Ståhl				Thuy Tran</a:t>
            </a:r>
          </a:p>
          <a:p>
            <a:pPr>
              <a:defRPr/>
            </a:pPr>
            <a:r>
              <a:rPr lang="sv-SE" sz="1700" dirty="0" smtClean="0">
                <a:latin typeface="+mj-lt"/>
                <a:ea typeface="+mn-ea"/>
              </a:rPr>
              <a:t>Maryam Oroujeni</a:t>
            </a:r>
            <a:r>
              <a:rPr lang="sv-SE" sz="1700" b="1" dirty="0">
                <a:latin typeface="+mj-lt"/>
                <a:ea typeface="+mn-ea"/>
              </a:rPr>
              <a:t>				Helena Wållberg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Anders Wennborg			Kenneth Wester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Zohreh Varasteh				Joanna Strand</a:t>
            </a:r>
          </a:p>
          <a:p>
            <a:pPr>
              <a:defRPr/>
            </a:pPr>
            <a:r>
              <a:rPr lang="sv-SE" sz="1700" b="1" dirty="0">
                <a:latin typeface="+mj-lt"/>
                <a:ea typeface="+mn-ea"/>
              </a:rPr>
              <a:t>Hadis Honorvar				Maria Rosestedt</a:t>
            </a:r>
            <a:endParaRPr lang="sv-SE" sz="2400" b="1" dirty="0">
              <a:latin typeface="+mj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822761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7139035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43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08100" y="3501008"/>
            <a:ext cx="65262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2800" dirty="0">
                <a:solidFill>
                  <a:schemeClr val="accent4"/>
                </a:solidFill>
                <a:latin typeface="+mn-lt"/>
              </a:rPr>
              <a:t>Affibody         DARPin            anticalin</a:t>
            </a:r>
            <a:endParaRPr lang="en-US" sz="280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1150" y="496888"/>
            <a:ext cx="353060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v-SE" sz="3200" dirty="0">
                <a:solidFill>
                  <a:srgbClr val="3333FF"/>
                </a:solidFill>
                <a:latin typeface="+mn-lt"/>
              </a:rPr>
              <a:t>Scaffold proteins</a:t>
            </a:r>
            <a:endParaRPr lang="en-US" sz="32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25" y="4077072"/>
            <a:ext cx="9001125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sv-SE" sz="2800" dirty="0">
                <a:solidFill>
                  <a:schemeClr val="accent4"/>
                </a:solidFill>
                <a:latin typeface="+mn-lt"/>
              </a:rPr>
              <a:t>Robust framework providing structural stability</a:t>
            </a:r>
            <a:r>
              <a:rPr lang="sv-SE" sz="2800" dirty="0" smtClean="0">
                <a:solidFill>
                  <a:schemeClr val="accent4"/>
                </a:solidFill>
                <a:latin typeface="+mn-lt"/>
              </a:rPr>
              <a:t>;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endParaRPr lang="sv-SE" sz="800" dirty="0">
              <a:solidFill>
                <a:schemeClr val="accent4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sv-SE" sz="2800" dirty="0">
                <a:solidFill>
                  <a:schemeClr val="accent4"/>
                </a:solidFill>
                <a:latin typeface="+mn-lt"/>
              </a:rPr>
              <a:t>Variable amino acids providing large combinatorial libraries enabling selection of high-affinity binders.</a:t>
            </a:r>
            <a:endParaRPr lang="en-US" sz="2800" dirty="0">
              <a:solidFill>
                <a:schemeClr val="accent4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60801" y="1585475"/>
            <a:ext cx="6319537" cy="2059549"/>
            <a:chOff x="1460801" y="1556793"/>
            <a:chExt cx="6319537" cy="2059549"/>
          </a:xfrm>
        </p:grpSpPr>
        <p:grpSp>
          <p:nvGrpSpPr>
            <p:cNvPr id="13314" name="Group 1"/>
            <p:cNvGrpSpPr>
              <a:grpSpLocks/>
            </p:cNvGrpSpPr>
            <p:nvPr/>
          </p:nvGrpSpPr>
          <p:grpSpPr bwMode="auto">
            <a:xfrm>
              <a:off x="1475656" y="1556793"/>
              <a:ext cx="6304682" cy="2038350"/>
              <a:chOff x="1697757" y="2281908"/>
              <a:chExt cx="6097488" cy="2038648"/>
            </a:xfrm>
          </p:grpSpPr>
          <p:pic>
            <p:nvPicPr>
              <p:cNvPr id="1332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51" t="57674" r="20959"/>
              <a:stretch>
                <a:fillRect/>
              </a:stretch>
            </p:blipFill>
            <p:spPr bwMode="auto">
              <a:xfrm>
                <a:off x="5652120" y="2281908"/>
                <a:ext cx="2143125" cy="20386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322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83" t="12228" r="28818" b="46835"/>
              <a:stretch>
                <a:fillRect/>
              </a:stretch>
            </p:blipFill>
            <p:spPr bwMode="auto">
              <a:xfrm>
                <a:off x="1697757" y="2348880"/>
                <a:ext cx="1362075" cy="1971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32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08" t="60962" r="49187" b="1662"/>
              <a:stretch>
                <a:fillRect/>
              </a:stretch>
            </p:blipFill>
            <p:spPr bwMode="auto">
              <a:xfrm>
                <a:off x="3416796" y="2434604"/>
                <a:ext cx="2019300" cy="1800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3318" name="Rectangle 8"/>
            <p:cNvSpPr>
              <a:spLocks noChangeArrowheads="1"/>
            </p:cNvSpPr>
            <p:nvPr/>
          </p:nvSpPr>
          <p:spPr bwMode="auto">
            <a:xfrm>
              <a:off x="1460801" y="3255980"/>
              <a:ext cx="358775" cy="3603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sv-SE" altLang="sv-SE" sz="3200" b="0">
                <a:solidFill>
                  <a:schemeClr val="tx2"/>
                </a:solidFill>
                <a:latin typeface="PraxisSemiBold"/>
              </a:endParaRPr>
            </a:p>
          </p:txBody>
        </p:sp>
        <p:pic>
          <p:nvPicPr>
            <p:cNvPr id="1331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2142" y="3222742"/>
              <a:ext cx="360362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20" name="Rectangle 10"/>
            <p:cNvSpPr>
              <a:spLocks noChangeArrowheads="1"/>
            </p:cNvSpPr>
            <p:nvPr/>
          </p:nvSpPr>
          <p:spPr bwMode="auto">
            <a:xfrm>
              <a:off x="5624263" y="3227504"/>
              <a:ext cx="360362" cy="360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sv-SE" altLang="sv-SE" sz="3200" b="0">
                <a:solidFill>
                  <a:schemeClr val="tx2"/>
                </a:solidFill>
                <a:latin typeface="PraxisSemiBold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411760" y="6177498"/>
            <a:ext cx="63552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i="1" dirty="0" smtClean="0"/>
              <a:t>Vazquez-Lombardi:</a:t>
            </a:r>
            <a:r>
              <a:rPr lang="en-US" sz="2000" i="1" dirty="0" smtClean="0"/>
              <a:t>Drug </a:t>
            </a:r>
            <a:r>
              <a:rPr lang="en-US" sz="2000" i="1" dirty="0" err="1" smtClean="0"/>
              <a:t>Discov</a:t>
            </a:r>
            <a:r>
              <a:rPr lang="en-US" sz="2000" i="1" dirty="0" smtClean="0"/>
              <a:t>. Today, 2015: 1271</a:t>
            </a:r>
          </a:p>
          <a:p>
            <a:r>
              <a:rPr lang="sv-SE" sz="2000" i="1" dirty="0" smtClean="0"/>
              <a:t>Simeon R:</a:t>
            </a:r>
            <a:r>
              <a:rPr lang="sv-SE" sz="2000" i="1" dirty="0"/>
              <a:t> </a:t>
            </a:r>
            <a:r>
              <a:rPr lang="sv-SE" sz="2000" i="1" dirty="0" smtClean="0"/>
              <a:t>Protein Cell, 2018:3–14</a:t>
            </a:r>
            <a:endParaRPr lang="sv-SE" sz="2000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813" y="112713"/>
            <a:ext cx="7488237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v-SE" sz="3200" dirty="0" smtClean="0">
                <a:solidFill>
                  <a:srgbClr val="3333FF"/>
                </a:solidFill>
                <a:latin typeface="+mn-lt"/>
              </a:rPr>
              <a:t>Advantages of scaffold </a:t>
            </a:r>
            <a:r>
              <a:rPr lang="sv-SE" sz="3200" dirty="0">
                <a:solidFill>
                  <a:srgbClr val="3333FF"/>
                </a:solidFill>
                <a:latin typeface="+mn-lt"/>
              </a:rPr>
              <a:t>proteins </a:t>
            </a:r>
            <a:r>
              <a:rPr lang="sv-SE" sz="3200" dirty="0" smtClean="0">
                <a:solidFill>
                  <a:srgbClr val="3333FF"/>
                </a:solidFill>
                <a:latin typeface="+mn-lt"/>
              </a:rPr>
              <a:t>as imaging probes</a:t>
            </a:r>
            <a:endParaRPr lang="en-US" sz="32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456" y="1465233"/>
            <a:ext cx="86409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2800" dirty="0" smtClean="0"/>
              <a:t>Small size</a:t>
            </a:r>
          </a:p>
          <a:p>
            <a:r>
              <a:rPr lang="sv-SE" dirty="0"/>
              <a:t> </a:t>
            </a:r>
            <a:r>
              <a:rPr lang="sv-SE" dirty="0" smtClean="0"/>
              <a:t>   </a:t>
            </a:r>
            <a:r>
              <a:rPr lang="sv-SE" sz="2800" dirty="0" smtClean="0"/>
              <a:t> </a:t>
            </a:r>
            <a:r>
              <a:rPr lang="sv-SE" sz="2800" dirty="0" smtClean="0">
                <a:sym typeface="Wingdings"/>
              </a:rPr>
              <a:t></a:t>
            </a:r>
            <a:r>
              <a:rPr lang="sv-SE" sz="2800" dirty="0" smtClean="0"/>
              <a:t> </a:t>
            </a:r>
            <a:r>
              <a:rPr lang="sv-SE" dirty="0" smtClean="0"/>
              <a:t>rapid extravazation;</a:t>
            </a:r>
          </a:p>
          <a:p>
            <a:r>
              <a:rPr lang="sv-SE" dirty="0"/>
              <a:t> </a:t>
            </a:r>
            <a:r>
              <a:rPr lang="sv-SE" dirty="0" smtClean="0"/>
              <a:t>   </a:t>
            </a:r>
            <a:r>
              <a:rPr lang="sv-SE" sz="2800" dirty="0" smtClean="0"/>
              <a:t> </a:t>
            </a:r>
            <a:r>
              <a:rPr lang="sv-SE" sz="2800" dirty="0" smtClean="0">
                <a:sym typeface="Wingdings"/>
              </a:rPr>
              <a:t></a:t>
            </a:r>
            <a:r>
              <a:rPr lang="sv-SE" sz="2800" dirty="0" smtClean="0"/>
              <a:t> </a:t>
            </a:r>
            <a:r>
              <a:rPr lang="sv-SE" dirty="0" smtClean="0"/>
              <a:t>rapid diffusion in extracellular space;</a:t>
            </a:r>
          </a:p>
          <a:p>
            <a:r>
              <a:rPr lang="sv-SE" dirty="0"/>
              <a:t> </a:t>
            </a:r>
            <a:r>
              <a:rPr lang="sv-SE" dirty="0" smtClean="0"/>
              <a:t>    </a:t>
            </a:r>
            <a:r>
              <a:rPr lang="sv-SE" sz="2800" dirty="0" smtClean="0">
                <a:solidFill>
                  <a:srgbClr val="000000"/>
                </a:solidFill>
                <a:sym typeface="Wingdings"/>
              </a:rPr>
              <a:t></a:t>
            </a:r>
            <a:r>
              <a:rPr lang="sv-SE" sz="2800" dirty="0" smtClean="0">
                <a:solidFill>
                  <a:srgbClr val="000000"/>
                </a:solidFill>
              </a:rPr>
              <a:t> </a:t>
            </a:r>
            <a:r>
              <a:rPr lang="sv-SE" dirty="0" smtClean="0"/>
              <a:t> rapid clearance of unbound probes</a:t>
            </a:r>
          </a:p>
          <a:p>
            <a:endParaRPr lang="sv-SE" sz="1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2800" dirty="0" smtClean="0"/>
              <a:t>High affinity</a:t>
            </a:r>
          </a:p>
          <a:p>
            <a:endParaRPr lang="sv-SE" sz="1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2800" dirty="0" smtClean="0"/>
              <a:t>Production using peptide synthesis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2800" dirty="0" smtClean="0"/>
              <a:t>Recombinant production in prokaryotes</a:t>
            </a:r>
          </a:p>
          <a:p>
            <a:r>
              <a:rPr lang="sv-SE" sz="2800" dirty="0" smtClean="0">
                <a:sym typeface="Wingdings"/>
              </a:rPr>
              <a:t>     </a:t>
            </a:r>
            <a:r>
              <a:rPr lang="sv-SE" dirty="0" smtClean="0">
                <a:sym typeface="Wingdings"/>
              </a:rPr>
              <a:t>low production costs</a:t>
            </a:r>
            <a:r>
              <a:rPr lang="sv-SE" dirty="0" smtClean="0"/>
              <a:t>;</a:t>
            </a:r>
          </a:p>
          <a:p>
            <a:endParaRPr lang="sv-SE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v-SE" sz="2800" dirty="0" smtClean="0"/>
              <a:t>Easy development of multivalent and multispecific constructs, fusion proteins and chimeras. </a:t>
            </a:r>
            <a:endParaRPr lang="sv-SE" sz="2800" dirty="0"/>
          </a:p>
        </p:txBody>
      </p:sp>
    </p:spTree>
    <p:extLst>
      <p:ext uri="{BB962C8B-B14F-4D97-AF65-F5344CB8AC3E}">
        <p14:creationId xmlns:p14="http://schemas.microsoft.com/office/powerpoint/2010/main" val="1742697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4551363" y="6456363"/>
            <a:ext cx="4752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sv-SE" altLang="sv-SE" sz="2000" i="1" dirty="0">
                <a:solidFill>
                  <a:srgbClr val="000000"/>
                </a:solidFill>
              </a:rPr>
              <a:t>Krasniqi : J Nucl Med. 2018: 885-891.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7575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1835150" y="404813"/>
            <a:ext cx="285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sv-SE" altLang="sv-SE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7813" y="112713"/>
            <a:ext cx="7488237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sv-SE" sz="3200" dirty="0">
                <a:solidFill>
                  <a:srgbClr val="3333FF"/>
                </a:solidFill>
                <a:latin typeface="+mn-lt"/>
              </a:rPr>
              <a:t>Some scaffold proteins evaluated for imaging</a:t>
            </a:r>
            <a:endParaRPr lang="en-US" sz="3200" dirty="0">
              <a:solidFill>
                <a:srgbClr val="3333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52" y="1844824"/>
            <a:ext cx="8380200" cy="2232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4653136"/>
            <a:ext cx="1426588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12803"/>
      </p:ext>
    </p:extLst>
  </p:cSld>
  <p:clrMapOvr>
    <a:masterClrMapping/>
  </p:clrMapOvr>
</p:sld>
</file>

<file path=ppt/theme/theme1.xml><?xml version="1.0" encoding="utf-8"?>
<a:theme xmlns:a="http://schemas.openxmlformats.org/drawingml/2006/main" name="Tom presentation">
  <a:themeElements>
    <a:clrScheme name="">
      <a:dk1>
        <a:srgbClr val="000000"/>
      </a:dk1>
      <a:lt1>
        <a:srgbClr val="FFFFFF"/>
      </a:lt1>
      <a:dk2>
        <a:srgbClr val="666666"/>
      </a:dk2>
      <a:lt2>
        <a:srgbClr val="B3B3B3"/>
      </a:lt2>
      <a:accent1>
        <a:srgbClr val="C7D6EA"/>
      </a:accent1>
      <a:accent2>
        <a:srgbClr val="F9E7C9"/>
      </a:accent2>
      <a:accent3>
        <a:srgbClr val="FFFFFF"/>
      </a:accent3>
      <a:accent4>
        <a:srgbClr val="000000"/>
      </a:accent4>
      <a:accent5>
        <a:srgbClr val="E0E8F3"/>
      </a:accent5>
      <a:accent6>
        <a:srgbClr val="E2D1B6"/>
      </a:accent6>
      <a:hlink>
        <a:srgbClr val="B9D3C6"/>
      </a:hlink>
      <a:folHlink>
        <a:srgbClr val="990000"/>
      </a:folHlink>
    </a:clrScheme>
    <a:fontScheme name="Tom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vitbard_sv</Template>
  <TotalTime>30854</TotalTime>
  <Words>1974</Words>
  <Application>Microsoft Office PowerPoint</Application>
  <PresentationFormat>On-screen Show (4:3)</PresentationFormat>
  <Paragraphs>372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5" baseType="lpstr">
      <vt:lpstr>MS PGothic</vt:lpstr>
      <vt:lpstr>Arial</vt:lpstr>
      <vt:lpstr>Calibri</vt:lpstr>
      <vt:lpstr>PraxisSemiBold</vt:lpstr>
      <vt:lpstr>Symbol</vt:lpstr>
      <vt:lpstr>Times New Roman</vt:lpstr>
      <vt:lpstr>Wingdings</vt:lpstr>
      <vt:lpstr>Tom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Affibody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vladimir</dc:creator>
  <cp:lastModifiedBy>Vladimir Tolmachev</cp:lastModifiedBy>
  <cp:revision>343</cp:revision>
  <cp:lastPrinted>2019-04-08T09:24:01Z</cp:lastPrinted>
  <dcterms:created xsi:type="dcterms:W3CDTF">2010-04-03T08:59:15Z</dcterms:created>
  <dcterms:modified xsi:type="dcterms:W3CDTF">2020-05-30T20:27:35Z</dcterms:modified>
</cp:coreProperties>
</file>