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95" r:id="rId4"/>
    <p:sldId id="296" r:id="rId5"/>
    <p:sldId id="297" r:id="rId6"/>
    <p:sldId id="298" r:id="rId7"/>
    <p:sldId id="302" r:id="rId8"/>
    <p:sldId id="303" r:id="rId9"/>
    <p:sldId id="294" r:id="rId10"/>
    <p:sldId id="259" r:id="rId11"/>
    <p:sldId id="299" r:id="rId12"/>
    <p:sldId id="273" r:id="rId13"/>
    <p:sldId id="274" r:id="rId14"/>
    <p:sldId id="275" r:id="rId15"/>
    <p:sldId id="277" r:id="rId16"/>
    <p:sldId id="278" r:id="rId17"/>
    <p:sldId id="271" r:id="rId18"/>
    <p:sldId id="272" r:id="rId19"/>
    <p:sldId id="280" r:id="rId20"/>
    <p:sldId id="260" r:id="rId21"/>
    <p:sldId id="262" r:id="rId22"/>
    <p:sldId id="268" r:id="rId23"/>
    <p:sldId id="266" r:id="rId24"/>
    <p:sldId id="269" r:id="rId25"/>
    <p:sldId id="270" r:id="rId26"/>
    <p:sldId id="257" r:id="rId27"/>
    <p:sldId id="300" r:id="rId28"/>
    <p:sldId id="261" r:id="rId29"/>
    <p:sldId id="276" r:id="rId30"/>
    <p:sldId id="281" r:id="rId31"/>
    <p:sldId id="264" r:id="rId32"/>
    <p:sldId id="283" r:id="rId33"/>
    <p:sldId id="263" r:id="rId34"/>
    <p:sldId id="265" r:id="rId35"/>
    <p:sldId id="285" r:id="rId36"/>
    <p:sldId id="287" r:id="rId37"/>
    <p:sldId id="289" r:id="rId38"/>
    <p:sldId id="290" r:id="rId39"/>
    <p:sldId id="291" r:id="rId40"/>
    <p:sldId id="292" r:id="rId41"/>
    <p:sldId id="267" r:id="rId42"/>
    <p:sldId id="301" r:id="rId43"/>
    <p:sldId id="279" r:id="rId44"/>
    <p:sldId id="28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6" autoAdjust="0"/>
    <p:restoredTop sz="89778" autoAdjust="0"/>
  </p:normalViewPr>
  <p:slideViewPr>
    <p:cSldViewPr snapToGrid="0">
      <p:cViewPr varScale="1">
        <p:scale>
          <a:sx n="101" d="100"/>
          <a:sy n="101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273F6-8D58-482D-B52B-E47C6D961AA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D3F6-FA35-4C98-80E7-D252EC8EE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“These findings have also been confirmed by research on humans, which has shown that when a standard dose of 220 MBq </a:t>
            </a:r>
            <a:r>
              <a:rPr lang="en-GB" sz="1200" baseline="30000" dirty="0" smtClean="0"/>
              <a:t>111</a:t>
            </a:r>
            <a:r>
              <a:rPr lang="en-GB" sz="1200" dirty="0" smtClean="0"/>
              <a:t>In is coupled to less than 5 µg [DTPA</a:t>
            </a:r>
            <a:r>
              <a:rPr lang="en-GB" sz="1200" baseline="30000" dirty="0" smtClean="0"/>
              <a:t>0</a:t>
            </a:r>
            <a:r>
              <a:rPr lang="en-GB" sz="1200" dirty="0" smtClean="0"/>
              <a:t>]octreotide, there is a decreased quality of scintigraphy and a significantly reduced uptake in </a:t>
            </a:r>
            <a:r>
              <a:rPr lang="en-GB" sz="1200" dirty="0" err="1" smtClean="0"/>
              <a:t>tumors</a:t>
            </a:r>
            <a:r>
              <a:rPr lang="en-GB" sz="1200" dirty="0" smtClean="0"/>
              <a:t>.”</a:t>
            </a:r>
          </a:p>
          <a:p>
            <a:r>
              <a:rPr lang="en-GB" dirty="0" smtClean="0"/>
              <a:t>EC </a:t>
            </a:r>
            <a:r>
              <a:rPr lang="en-GB" dirty="0" err="1" smtClean="0"/>
              <a:t>voulme</a:t>
            </a:r>
            <a:r>
              <a:rPr lang="en-GB" dirty="0" smtClean="0"/>
              <a:t> 14 </a:t>
            </a:r>
            <a:r>
              <a:rPr lang="en-GB" dirty="0" err="1" smtClean="0"/>
              <a:t>liters</a:t>
            </a:r>
            <a:endParaRPr lang="en-GB" dirty="0" smtClean="0"/>
          </a:p>
          <a:p>
            <a:r>
              <a:rPr lang="sv-SE" dirty="0" smtClean="0"/>
              <a:t>Kd 5</a:t>
            </a:r>
            <a:r>
              <a:rPr lang="sv-SE" baseline="0" dirty="0" smtClean="0"/>
              <a:t> nM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9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0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Imjected</a:t>
            </a:r>
            <a:r>
              <a:rPr lang="sv-SE" dirty="0" smtClean="0"/>
              <a:t> </a:t>
            </a:r>
            <a:r>
              <a:rPr lang="sv-SE" dirty="0" err="1" smtClean="0"/>
              <a:t>dose</a:t>
            </a:r>
            <a:r>
              <a:rPr lang="sv-SE" dirty="0" smtClean="0"/>
              <a:t> </a:t>
            </a:r>
            <a:r>
              <a:rPr lang="sv-SE" dirty="0" err="1" smtClean="0"/>
              <a:t>range</a:t>
            </a:r>
            <a:r>
              <a:rPr lang="sv-SE" dirty="0" smtClean="0"/>
              <a:t> from 1 to 300 mg</a:t>
            </a:r>
          </a:p>
          <a:p>
            <a:r>
              <a:rPr lang="sv-SE" dirty="0" smtClean="0"/>
              <a:t>Patients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squamous</a:t>
            </a:r>
            <a:r>
              <a:rPr lang="sv-SE" dirty="0" smtClean="0"/>
              <a:t> cell </a:t>
            </a:r>
            <a:r>
              <a:rPr lang="sv-SE" dirty="0" err="1" smtClean="0"/>
              <a:t>lung</a:t>
            </a:r>
            <a:r>
              <a:rPr lang="sv-SE" dirty="0" smtClean="0"/>
              <a:t> </a:t>
            </a:r>
            <a:r>
              <a:rPr lang="sv-SE" dirty="0" err="1" smtClean="0"/>
              <a:t>carcinoma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Tumors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imaged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injected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20 mg or </a:t>
            </a:r>
            <a:r>
              <a:rPr lang="sv-SE" baseline="0" dirty="0" err="1" smtClean="0"/>
              <a:t>more</a:t>
            </a:r>
            <a:endParaRPr lang="sv-SE" baseline="0" dirty="0" smtClean="0"/>
          </a:p>
          <a:p>
            <a:r>
              <a:rPr lang="sv-SE" baseline="0" dirty="0" err="1" smtClean="0"/>
              <a:t>Metstases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imaged</a:t>
            </a:r>
            <a:r>
              <a:rPr lang="sv-SE" baseline="0" dirty="0" smtClean="0"/>
              <a:t> </a:t>
            </a:r>
            <a:r>
              <a:rPr lang="sv-SE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injected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40 mg or </a:t>
            </a:r>
            <a:r>
              <a:rPr lang="sv-SE" baseline="0" dirty="0" err="1" smtClean="0"/>
              <a:t>more</a:t>
            </a:r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8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Imaging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10, 25, 50 and 100 mg</a:t>
            </a:r>
          </a:p>
          <a:p>
            <a:r>
              <a:rPr lang="sv-SE" dirty="0" smtClean="0"/>
              <a:t>”</a:t>
            </a:r>
            <a:r>
              <a:rPr lang="en-GB" dirty="0" smtClean="0"/>
              <a:t> Lesions were</a:t>
            </a:r>
            <a:r>
              <a:rPr lang="en-GB" baseline="0" dirty="0" smtClean="0"/>
              <a:t> </a:t>
            </a:r>
            <a:r>
              <a:rPr lang="en-GB" dirty="0" smtClean="0"/>
              <a:t>more detectable on scans obtained with later infusions with</a:t>
            </a:r>
            <a:r>
              <a:rPr lang="en-GB" baseline="0" dirty="0" smtClean="0"/>
              <a:t> </a:t>
            </a:r>
            <a:r>
              <a:rPr lang="en-GB" dirty="0" smtClean="0"/>
              <a:t>higher (50–100 mg) antibody masses (Fig. 2).”</a:t>
            </a:r>
          </a:p>
          <a:p>
            <a:r>
              <a:rPr lang="sv-SE" dirty="0" smtClean="0"/>
              <a:t>”</a:t>
            </a:r>
            <a:r>
              <a:rPr lang="en-GB" dirty="0" smtClean="0"/>
              <a:t> These are shown in Figure 3. The lesion–to–whole-body</a:t>
            </a:r>
            <a:r>
              <a:rPr lang="en-GB" baseline="0" dirty="0" smtClean="0"/>
              <a:t> </a:t>
            </a:r>
            <a:r>
              <a:rPr lang="en-GB" dirty="0" smtClean="0"/>
              <a:t>ratio reached a maximum for an antibody mass of 50 mg. In</a:t>
            </a:r>
            <a:r>
              <a:rPr lang="en-GB" baseline="0" dirty="0" smtClean="0"/>
              <a:t> </a:t>
            </a:r>
            <a:r>
              <a:rPr lang="en-GB" dirty="0" smtClean="0"/>
              <a:t>contrast, the lesion-to-liver ratio continued to increase up to</a:t>
            </a:r>
            <a:r>
              <a:rPr lang="en-GB" baseline="0" dirty="0" smtClean="0"/>
              <a:t> </a:t>
            </a:r>
            <a:r>
              <a:rPr lang="en-GB" dirty="0" smtClean="0"/>
              <a:t>the maximum antibody mass administered (100 mg).”</a:t>
            </a:r>
          </a:p>
          <a:p>
            <a:r>
              <a:rPr lang="sv-SE" dirty="0" smtClean="0"/>
              <a:t>”</a:t>
            </a:r>
            <a:r>
              <a:rPr lang="en-GB" dirty="0" smtClean="0"/>
              <a:t> Irrespective of the parameters used, the</a:t>
            </a:r>
            <a:r>
              <a:rPr lang="en-GB" baseline="0" dirty="0" smtClean="0"/>
              <a:t> </a:t>
            </a:r>
            <a:r>
              <a:rPr lang="en-GB" dirty="0" smtClean="0"/>
              <a:t>findings were consistent and may be summarized as follows:</a:t>
            </a:r>
            <a:r>
              <a:rPr lang="en-GB" baseline="0" dirty="0" smtClean="0"/>
              <a:t> </a:t>
            </a:r>
            <a:r>
              <a:rPr lang="en-GB" dirty="0" smtClean="0"/>
              <a:t>increasing the mass of antibody administered results</a:t>
            </a:r>
            <a:r>
              <a:rPr lang="en-GB" baseline="0" dirty="0" smtClean="0"/>
              <a:t> </a:t>
            </a:r>
            <a:r>
              <a:rPr lang="en-GB" dirty="0" smtClean="0"/>
              <a:t>in an increased proportion of antibody retained in the</a:t>
            </a:r>
            <a:r>
              <a:rPr lang="en-GB" baseline="0" dirty="0" smtClean="0"/>
              <a:t> </a:t>
            </a:r>
            <a:r>
              <a:rPr lang="en-GB" dirty="0" smtClean="0"/>
              <a:t>circulation, in lesions, and in the whole body in general</a:t>
            </a:r>
            <a:r>
              <a:rPr lang="en-GB" baseline="0" dirty="0" smtClean="0"/>
              <a:t> </a:t>
            </a:r>
            <a:r>
              <a:rPr lang="en-GB" dirty="0" smtClean="0"/>
              <a:t>and a reduced proportion retained in the liver.</a:t>
            </a:r>
          </a:p>
          <a:p>
            <a:r>
              <a:rPr lang="en-GB" dirty="0" smtClean="0"/>
              <a:t>These results are consistent with the hypothesis that the</a:t>
            </a:r>
            <a:r>
              <a:rPr lang="en-GB" baseline="0" dirty="0" smtClean="0"/>
              <a:t> </a:t>
            </a:r>
            <a:r>
              <a:rPr lang="en-GB" dirty="0" smtClean="0"/>
              <a:t>liver acts as a </a:t>
            </a:r>
            <a:r>
              <a:rPr lang="en-GB" dirty="0" err="1" smtClean="0"/>
              <a:t>saturable</a:t>
            </a:r>
            <a:r>
              <a:rPr lang="en-GB" dirty="0" smtClean="0"/>
              <a:t> sink for circulating antibody. Low</a:t>
            </a:r>
            <a:r>
              <a:rPr lang="en-GB" baseline="0" dirty="0" smtClean="0"/>
              <a:t> </a:t>
            </a:r>
            <a:r>
              <a:rPr lang="en-GB" dirty="0" smtClean="0"/>
              <a:t>amounts of antibody are rapidly removed from the circulation,</a:t>
            </a:r>
            <a:r>
              <a:rPr lang="en-GB" baseline="0" dirty="0" smtClean="0"/>
              <a:t> </a:t>
            </a:r>
            <a:r>
              <a:rPr lang="en-GB" dirty="0" smtClean="0"/>
              <a:t>leading to relatively low lesion uptake. As the</a:t>
            </a:r>
            <a:r>
              <a:rPr lang="en-GB" baseline="0" dirty="0" smtClean="0"/>
              <a:t> </a:t>
            </a:r>
            <a:r>
              <a:rPr lang="en-GB" dirty="0" smtClean="0"/>
              <a:t>amount of circulating antibody increases, the liver gradually</a:t>
            </a:r>
            <a:r>
              <a:rPr lang="en-GB" baseline="0" dirty="0" smtClean="0"/>
              <a:t> </a:t>
            </a:r>
            <a:r>
              <a:rPr lang="en-GB" dirty="0" smtClean="0"/>
              <a:t>saturates, a higher proportion remains in the circulation,</a:t>
            </a:r>
            <a:r>
              <a:rPr lang="en-GB" baseline="0" dirty="0" smtClean="0"/>
              <a:t> </a:t>
            </a:r>
            <a:r>
              <a:rPr lang="en-GB" dirty="0" smtClean="0"/>
              <a:t>and the relative lesion uptake increases.”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1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10-fold </a:t>
            </a:r>
            <a:r>
              <a:rPr lang="sv-SE" dirty="0" err="1" smtClean="0"/>
              <a:t>increase</a:t>
            </a:r>
            <a:r>
              <a:rPr lang="sv-SE" dirty="0" smtClean="0"/>
              <a:t> /form 0.05 to 0.5 </a:t>
            </a:r>
            <a:r>
              <a:rPr lang="sv-SE" dirty="0" err="1" smtClean="0"/>
              <a:t>nmol</a:t>
            </a:r>
            <a:r>
              <a:rPr lang="sv-SE" dirty="0" smtClean="0"/>
              <a:t>/- </a:t>
            </a:r>
            <a:r>
              <a:rPr lang="sv-SE" dirty="0" err="1" smtClean="0"/>
              <a:t>tumor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uptake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decreases</a:t>
            </a:r>
            <a:r>
              <a:rPr lang="sv-SE" baseline="0" dirty="0" smtClean="0"/>
              <a:t> ca. 2-fold; </a:t>
            </a:r>
            <a:r>
              <a:rPr lang="sv-SE" baseline="0" dirty="0" err="1" smtClean="0"/>
              <a:t>stomach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uptake</a:t>
            </a:r>
            <a:r>
              <a:rPr lang="sv-SE" baseline="0" dirty="0" smtClean="0"/>
              <a:t> ca. 3.3-fold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6D3F6-FA35-4C98-80E7-D252EC8EED0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7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9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9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0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8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8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5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5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167B-D995-4C6D-A8AC-B2919F1F20BD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30D6-3A7E-447B-93CA-6EE12B1F5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8659" y="995954"/>
            <a:ext cx="96430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Optimal molar activity is a precondition for a sensitive and specific molecular imaging in oncology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309" y="4689083"/>
            <a:ext cx="2700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Vladimir Tolmachev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1448" y="6166032"/>
            <a:ext cx="554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Uppsala University, Uppsala, Sweden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6928" y="3380549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Radiolabelled proteins and peptides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28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431" y="2850763"/>
            <a:ext cx="433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Molar activity (A</a:t>
            </a:r>
            <a:r>
              <a:rPr lang="en-GB" sz="3600" b="1" baseline="-25000" dirty="0" smtClean="0"/>
              <a:t>m</a:t>
            </a:r>
            <a:r>
              <a:rPr lang="en-GB" sz="3600" b="1" dirty="0" smtClean="0"/>
              <a:t>) = </a:t>
            </a:r>
            <a:endParaRPr lang="en-GB" sz="3600" b="1" dirty="0"/>
          </a:p>
        </p:txBody>
      </p:sp>
      <p:cxnSp>
        <p:nvCxnSpPr>
          <p:cNvPr id="4" name="Straight Connector 3"/>
          <p:cNvCxnSpPr>
            <a:stCxn id="3" idx="3"/>
          </p:cNvCxnSpPr>
          <p:nvPr/>
        </p:nvCxnSpPr>
        <p:spPr>
          <a:xfrm flipV="1">
            <a:off x="4649478" y="3173928"/>
            <a:ext cx="649216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56822" y="248099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Activity (</a:t>
            </a:r>
            <a:r>
              <a:rPr lang="en-GB" sz="3600" b="1" dirty="0" err="1" smtClean="0"/>
              <a:t>GBq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9478" y="3313434"/>
            <a:ext cx="649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Amount of imaging probe (µ</a:t>
            </a:r>
            <a:r>
              <a:rPr lang="en-GB" sz="3600" b="1" dirty="0" err="1" smtClean="0"/>
              <a:t>mol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01540" y="1555938"/>
            <a:ext cx="391196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Determined</a:t>
            </a:r>
            <a:r>
              <a:rPr lang="sv-SE" sz="2800" dirty="0" smtClean="0"/>
              <a:t> by </a:t>
            </a:r>
            <a:r>
              <a:rPr lang="sv-SE" sz="2800" dirty="0" err="1" smtClean="0"/>
              <a:t>dosimetry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6076709" y="2341489"/>
            <a:ext cx="3136739" cy="832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 flipV="1">
            <a:off x="9213448" y="2056578"/>
            <a:ext cx="2777924" cy="701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75640" y="2079158"/>
            <a:ext cx="4304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2237" y="92994"/>
            <a:ext cx="782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Molar activity of an injected </a:t>
            </a:r>
            <a:r>
              <a:rPr lang="en-GB" sz="4000" b="1" dirty="0" smtClean="0">
                <a:solidFill>
                  <a:srgbClr val="0070C0"/>
                </a:solidFill>
              </a:rPr>
              <a:t>imaging radiopharmaceutical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49" y="4515204"/>
            <a:ext cx="1143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High molar activity means low amount of an injected imaging probe for a given injected activity.</a:t>
            </a:r>
          </a:p>
          <a:p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886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431" y="2850763"/>
            <a:ext cx="433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Molar activity (A</a:t>
            </a:r>
            <a:r>
              <a:rPr lang="en-GB" sz="3600" b="1" baseline="-25000" dirty="0" smtClean="0"/>
              <a:t>m</a:t>
            </a:r>
            <a:r>
              <a:rPr lang="en-GB" sz="3600" b="1" dirty="0" smtClean="0"/>
              <a:t>) = </a:t>
            </a:r>
            <a:endParaRPr lang="en-GB" sz="3600" b="1" dirty="0"/>
          </a:p>
        </p:txBody>
      </p:sp>
      <p:cxnSp>
        <p:nvCxnSpPr>
          <p:cNvPr id="4" name="Straight Connector 3"/>
          <p:cNvCxnSpPr>
            <a:stCxn id="3" idx="3"/>
          </p:cNvCxnSpPr>
          <p:nvPr/>
        </p:nvCxnSpPr>
        <p:spPr>
          <a:xfrm flipV="1">
            <a:off x="4649478" y="3173928"/>
            <a:ext cx="649216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56822" y="248099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Activity (</a:t>
            </a:r>
            <a:r>
              <a:rPr lang="en-GB" sz="3600" b="1" dirty="0" err="1" smtClean="0"/>
              <a:t>GBq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9478" y="3313434"/>
            <a:ext cx="649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Amount of imaging probe (µ</a:t>
            </a:r>
            <a:r>
              <a:rPr lang="en-GB" sz="3600" b="1" dirty="0" err="1" smtClean="0"/>
              <a:t>mol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01540" y="1555938"/>
            <a:ext cx="391196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Determined</a:t>
            </a:r>
            <a:r>
              <a:rPr lang="sv-SE" sz="2800" dirty="0" smtClean="0"/>
              <a:t> by </a:t>
            </a:r>
            <a:r>
              <a:rPr lang="sv-SE" sz="2800" dirty="0" err="1" smtClean="0"/>
              <a:t>dosimetry</a:t>
            </a:r>
            <a:endParaRPr lang="en-GB" sz="2800" dirty="0"/>
          </a:p>
        </p:txBody>
      </p:sp>
      <p:sp>
        <p:nvSpPr>
          <p:cNvPr id="8" name="Oval 7"/>
          <p:cNvSpPr/>
          <p:nvPr/>
        </p:nvSpPr>
        <p:spPr>
          <a:xfrm>
            <a:off x="6076709" y="2341489"/>
            <a:ext cx="3136739" cy="832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8" idx="6"/>
          </p:cNvCxnSpPr>
          <p:nvPr/>
        </p:nvCxnSpPr>
        <p:spPr>
          <a:xfrm flipV="1">
            <a:off x="9213448" y="2056578"/>
            <a:ext cx="2777924" cy="701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75640" y="2079158"/>
            <a:ext cx="4304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949" y="4515204"/>
            <a:ext cx="11435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High molar activity means low amount of an injected imaging probe for a given injected activity.</a:t>
            </a:r>
          </a:p>
          <a:p>
            <a:endParaRPr lang="en-GB" sz="3200" b="1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Is low injected amount always good?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2237" y="92994"/>
            <a:ext cx="782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Molar activity of an injected </a:t>
            </a:r>
            <a:r>
              <a:rPr lang="en-GB" sz="4000" b="1" dirty="0" smtClean="0">
                <a:solidFill>
                  <a:srgbClr val="0070C0"/>
                </a:solidFill>
              </a:rPr>
              <a:t>imaging radiopharmaceutical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776" y="6083416"/>
            <a:ext cx="5526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i="1" dirty="0" smtClean="0"/>
              <a:t>Kooij PPM et al. J Nucl </a:t>
            </a:r>
            <a:r>
              <a:rPr lang="da-DK" sz="2400" b="1" i="1" dirty="0"/>
              <a:t>Med. </a:t>
            </a:r>
            <a:r>
              <a:rPr lang="da-DK" sz="2400" b="1" i="1" dirty="0" smtClean="0"/>
              <a:t>1994;226P</a:t>
            </a:r>
            <a:endParaRPr lang="da-DK" sz="2400" b="1" i="1" dirty="0"/>
          </a:p>
          <a:p>
            <a:r>
              <a:rPr lang="da-DK" sz="2400" b="1" i="1" dirty="0" smtClean="0"/>
              <a:t>Kwekkeboom et al. J </a:t>
            </a:r>
            <a:r>
              <a:rPr lang="da-DK" sz="2400" b="1" i="1" dirty="0"/>
              <a:t>Nucl Med </a:t>
            </a:r>
            <a:r>
              <a:rPr lang="da-DK" sz="2400" b="1" i="1" dirty="0" smtClean="0"/>
              <a:t>2000; 1704</a:t>
            </a:r>
            <a:endParaRPr lang="en-GB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294417" y="124373"/>
            <a:ext cx="543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Somatostatin </a:t>
            </a:r>
            <a:r>
              <a:rPr lang="en-GB" sz="3200" b="1" dirty="0">
                <a:solidFill>
                  <a:srgbClr val="0070C0"/>
                </a:solidFill>
              </a:rPr>
              <a:t>receptor imaging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8036" y="6113718"/>
            <a:ext cx="507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 smtClean="0"/>
              <a:t>De Jong et al </a:t>
            </a:r>
            <a:r>
              <a:rPr lang="sv-SE" sz="2400" b="1" i="1" dirty="0" err="1" smtClean="0"/>
              <a:t>Eur</a:t>
            </a:r>
            <a:r>
              <a:rPr lang="sv-SE" sz="2400" b="1" i="1" dirty="0" smtClean="0"/>
              <a:t> </a:t>
            </a:r>
            <a:r>
              <a:rPr lang="sv-SE" sz="2400" b="1" i="1" dirty="0"/>
              <a:t>J </a:t>
            </a:r>
            <a:r>
              <a:rPr lang="sv-SE" sz="2400" b="1" i="1" dirty="0" err="1"/>
              <a:t>Nucl</a:t>
            </a:r>
            <a:r>
              <a:rPr lang="sv-SE" sz="2400" b="1" i="1" dirty="0"/>
              <a:t> Med </a:t>
            </a:r>
            <a:r>
              <a:rPr lang="sv-SE" sz="2400" b="1" i="1" dirty="0" smtClean="0"/>
              <a:t>1999: 693</a:t>
            </a:r>
            <a:endParaRPr lang="en-GB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6" y="1790443"/>
            <a:ext cx="5062657" cy="35802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01707" y="834297"/>
            <a:ext cx="4807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Uptake of [</a:t>
            </a:r>
            <a:r>
              <a:rPr lang="en-GB" sz="2400" b="1" baseline="30000" dirty="0" smtClean="0"/>
              <a:t>111</a:t>
            </a:r>
            <a:r>
              <a:rPr lang="en-GB" sz="2400" b="1" dirty="0"/>
              <a:t>In-DOTA0,Tyr3</a:t>
            </a:r>
            <a:r>
              <a:rPr lang="en-GB" sz="2400" b="1" dirty="0" smtClean="0"/>
              <a:t>] octreotide </a:t>
            </a:r>
            <a:r>
              <a:rPr lang="en-GB" sz="2400" b="1" dirty="0"/>
              <a:t>in </a:t>
            </a:r>
            <a:r>
              <a:rPr lang="en-GB" sz="2400" b="1" dirty="0" smtClean="0"/>
              <a:t>CA20948 xenografts in rats.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19462" y="129803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/>
              <a:t>“… the </a:t>
            </a:r>
            <a:r>
              <a:rPr lang="en-GB" sz="2800" b="1" dirty="0"/>
              <a:t>quality of </a:t>
            </a:r>
            <a:r>
              <a:rPr lang="en-GB" sz="2800" b="1" dirty="0" smtClean="0"/>
              <a:t>tumour </a:t>
            </a:r>
            <a:r>
              <a:rPr lang="en-GB" sz="2800" b="1" dirty="0" err="1" smtClean="0"/>
              <a:t>scintigrams</a:t>
            </a:r>
            <a:r>
              <a:rPr lang="en-GB" sz="2800" b="1" dirty="0" smtClean="0"/>
              <a:t> </a:t>
            </a:r>
            <a:r>
              <a:rPr lang="en-GB" sz="2800" b="1" dirty="0"/>
              <a:t>obtained with the lowest </a:t>
            </a:r>
            <a:r>
              <a:rPr lang="en-GB" sz="2800" b="1" dirty="0" smtClean="0"/>
              <a:t>peptide amount </a:t>
            </a:r>
            <a:r>
              <a:rPr lang="en-GB" sz="2800" b="1" dirty="0"/>
              <a:t>tested (1 </a:t>
            </a:r>
            <a:r>
              <a:rPr lang="en-GB" sz="2800" b="1" dirty="0" err="1"/>
              <a:t>μg</a:t>
            </a:r>
            <a:r>
              <a:rPr lang="en-GB" sz="2800" b="1" dirty="0"/>
              <a:t>) was significantly worse than </a:t>
            </a:r>
            <a:r>
              <a:rPr lang="en-GB" sz="2800" b="1" dirty="0" smtClean="0"/>
              <a:t>the quality </a:t>
            </a:r>
            <a:r>
              <a:rPr lang="en-GB" sz="2800" b="1" dirty="0"/>
              <a:t>of those obtained with higher peptide </a:t>
            </a:r>
            <a:r>
              <a:rPr lang="en-GB" sz="2800" b="1" dirty="0" smtClean="0"/>
              <a:t>masses (5–120 </a:t>
            </a:r>
            <a:r>
              <a:rPr lang="en-GB" sz="2800" b="1" dirty="0" err="1"/>
              <a:t>μg</a:t>
            </a:r>
            <a:r>
              <a:rPr lang="en-GB" sz="2800" b="1" dirty="0"/>
              <a:t>), such that tumours were missed in the </a:t>
            </a:r>
            <a:r>
              <a:rPr lang="en-GB" sz="2800" b="1" dirty="0" smtClean="0"/>
              <a:t>low mass </a:t>
            </a:r>
            <a:r>
              <a:rPr lang="en-GB" sz="2800" b="1" dirty="0" err="1" smtClean="0"/>
              <a:t>scintigrams</a:t>
            </a:r>
            <a:r>
              <a:rPr lang="en-GB" sz="2800" b="1" dirty="0" smtClean="0"/>
              <a:t>.”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973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126"/>
          <a:stretch/>
        </p:blipFill>
        <p:spPr>
          <a:xfrm>
            <a:off x="515615" y="1069306"/>
            <a:ext cx="11056212" cy="4752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78" y="24832"/>
            <a:ext cx="5700254" cy="859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0119" y="716780"/>
            <a:ext cx="9467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baseline="30000" dirty="0" smtClean="0"/>
              <a:t>111</a:t>
            </a:r>
            <a:r>
              <a:rPr lang="en-GB" sz="2400" b="1" dirty="0" smtClean="0"/>
              <a:t>In-DTPA-D-Phe</a:t>
            </a:r>
            <a:r>
              <a:rPr lang="en-GB" sz="2400" b="1" baseline="30000" dirty="0" smtClean="0"/>
              <a:t>1</a:t>
            </a:r>
            <a:r>
              <a:rPr lang="en-GB" sz="2400" b="1" dirty="0" smtClean="0"/>
              <a:t>-octreotide in mice bearing GOT1 xenografts (24 h </a:t>
            </a:r>
            <a:r>
              <a:rPr lang="en-GB" sz="2400" b="1" dirty="0" err="1" smtClean="0"/>
              <a:t>p.i</a:t>
            </a:r>
            <a:r>
              <a:rPr lang="en-GB" sz="2400" b="1" dirty="0" smtClean="0"/>
              <a:t>.) 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82052" y="6311626"/>
            <a:ext cx="54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/>
              <a:t> </a:t>
            </a:r>
            <a:r>
              <a:rPr lang="en-GB" sz="2400" b="1" i="1" dirty="0" smtClean="0"/>
              <a:t>Bernhardt et al. </a:t>
            </a:r>
            <a:r>
              <a:rPr lang="en-GB" sz="2400" b="1" i="1" dirty="0" err="1" smtClean="0"/>
              <a:t>Nucl</a:t>
            </a:r>
            <a:r>
              <a:rPr lang="en-GB" sz="2400" b="1" i="1" dirty="0" smtClean="0"/>
              <a:t> Med </a:t>
            </a:r>
            <a:r>
              <a:rPr lang="en-GB" sz="2400" b="1" i="1" dirty="0" err="1" smtClean="0"/>
              <a:t>Biol</a:t>
            </a:r>
            <a:r>
              <a:rPr lang="en-GB" sz="2400" b="1" i="1" dirty="0" smtClean="0"/>
              <a:t> 2003:253 </a:t>
            </a:r>
            <a:endParaRPr lang="en-GB" sz="2400" b="1" i="1" dirty="0"/>
          </a:p>
        </p:txBody>
      </p:sp>
      <p:pic>
        <p:nvPicPr>
          <p:cNvPr id="6" name="Picture 4" descr="UU_logo_pc_sv_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8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4904" y="271209"/>
            <a:ext cx="9596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err="1" smtClean="0">
                <a:solidFill>
                  <a:srgbClr val="0070C0"/>
                </a:solidFill>
              </a:rPr>
              <a:t>Targeting</a:t>
            </a:r>
            <a:r>
              <a:rPr lang="sv-SE" sz="3200" b="1" dirty="0" smtClean="0">
                <a:solidFill>
                  <a:srgbClr val="0070C0"/>
                </a:solidFill>
              </a:rPr>
              <a:t> of GRPR </a:t>
            </a:r>
            <a:r>
              <a:rPr lang="sv-SE" sz="3200" b="1" dirty="0" err="1" smtClean="0">
                <a:solidFill>
                  <a:srgbClr val="0070C0"/>
                </a:solidFill>
              </a:rPr>
              <a:t>with</a:t>
            </a:r>
            <a:r>
              <a:rPr lang="sv-SE" sz="3200" b="1" dirty="0" smtClean="0">
                <a:solidFill>
                  <a:srgbClr val="0070C0"/>
                </a:solidFill>
              </a:rPr>
              <a:t> </a:t>
            </a:r>
            <a:r>
              <a:rPr lang="sv-SE" sz="3200" b="1" dirty="0" err="1" smtClean="0">
                <a:solidFill>
                  <a:srgbClr val="0070C0"/>
                </a:solidFill>
              </a:rPr>
              <a:t>radiolabelled</a:t>
            </a:r>
            <a:r>
              <a:rPr lang="sv-SE" sz="3200" b="1" dirty="0" smtClean="0">
                <a:solidFill>
                  <a:srgbClr val="0070C0"/>
                </a:solidFill>
              </a:rPr>
              <a:t> bombesin analogs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685" y="1155893"/>
            <a:ext cx="4741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30000" dirty="0" smtClean="0"/>
              <a:t>67</a:t>
            </a:r>
            <a:r>
              <a:rPr lang="en-GB" sz="2400" b="1" dirty="0" smtClean="0"/>
              <a:t>Ga-BZH3 in </a:t>
            </a:r>
            <a:r>
              <a:rPr lang="en-GB" sz="2400" b="1" dirty="0"/>
              <a:t>AR42J </a:t>
            </a:r>
            <a:r>
              <a:rPr lang="en-GB" sz="2400" b="1" dirty="0" smtClean="0"/>
              <a:t> xenografts in mice (1 h </a:t>
            </a:r>
            <a:r>
              <a:rPr lang="en-GB" sz="2400" b="1" dirty="0" err="1" smtClean="0"/>
              <a:t>p.i</a:t>
            </a:r>
            <a:r>
              <a:rPr lang="en-GB" sz="2400" b="1" dirty="0" smtClean="0"/>
              <a:t>.)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1933149"/>
            <a:ext cx="3160974" cy="3805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258" y="1933149"/>
            <a:ext cx="3223773" cy="3888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3335" y="6361093"/>
            <a:ext cx="53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i="1" dirty="0" smtClean="0"/>
              <a:t>Schuhmacher et al. J </a:t>
            </a:r>
            <a:r>
              <a:rPr lang="da-DK" sz="2400" b="1" i="1" dirty="0"/>
              <a:t>Nucl Med </a:t>
            </a:r>
            <a:r>
              <a:rPr lang="da-DK" sz="2400" b="1" i="1" dirty="0" smtClean="0"/>
              <a:t>2005:691</a:t>
            </a:r>
            <a:endParaRPr lang="en-GB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105518" y="6361093"/>
            <a:ext cx="611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Varasteh et al. </a:t>
            </a:r>
            <a:r>
              <a:rPr lang="en-GB" sz="2400" b="1" i="1" dirty="0" err="1" smtClean="0"/>
              <a:t>Bioconjugate</a:t>
            </a:r>
            <a:r>
              <a:rPr lang="en-GB" sz="2400" b="1" i="1" dirty="0" smtClean="0"/>
              <a:t> </a:t>
            </a:r>
            <a:r>
              <a:rPr lang="en-GB" sz="2400" b="1" i="1" dirty="0"/>
              <a:t>Chem. </a:t>
            </a:r>
            <a:r>
              <a:rPr lang="en-GB" sz="2400" b="1" i="1" dirty="0" smtClean="0"/>
              <a:t>2013</a:t>
            </a:r>
            <a:r>
              <a:rPr lang="en-GB" sz="2400" b="1" i="1" dirty="0"/>
              <a:t>:</a:t>
            </a:r>
            <a:r>
              <a:rPr lang="en-GB" sz="2400" b="1" i="1" dirty="0" smtClean="0"/>
              <a:t> 1144</a:t>
            </a:r>
            <a:endParaRPr lang="en-GB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7277473" y="1158450"/>
            <a:ext cx="3773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baseline="30000" dirty="0" smtClean="0"/>
              <a:t>111</a:t>
            </a:r>
            <a:r>
              <a:rPr lang="en-GB" sz="2400" b="1" dirty="0" smtClean="0"/>
              <a:t>In-NOTA-P2-RM26 in PC-3</a:t>
            </a:r>
          </a:p>
          <a:p>
            <a:r>
              <a:rPr lang="en-GB" sz="2400" b="1" dirty="0" smtClean="0"/>
              <a:t> </a:t>
            </a:r>
            <a:r>
              <a:rPr lang="de-DE" sz="2400" b="1" dirty="0"/>
              <a:t>xenografts in mice </a:t>
            </a:r>
            <a:r>
              <a:rPr lang="de-DE" sz="2400" b="1" dirty="0" smtClean="0"/>
              <a:t>(2 </a:t>
            </a:r>
            <a:r>
              <a:rPr lang="de-DE" sz="2400" b="1" dirty="0"/>
              <a:t>h p.i</a:t>
            </a:r>
            <a:r>
              <a:rPr lang="de-DE" sz="2400" b="1" dirty="0" smtClean="0"/>
              <a:t>.)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300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6925" r="62992"/>
          <a:stretch/>
        </p:blipFill>
        <p:spPr>
          <a:xfrm>
            <a:off x="579720" y="1458138"/>
            <a:ext cx="4015429" cy="5308376"/>
          </a:xfrm>
          <a:prstGeom prst="rect">
            <a:avLst/>
          </a:prstGeom>
        </p:spPr>
      </p:pic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9720" y="134484"/>
            <a:ext cx="962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  Targeting </a:t>
            </a:r>
            <a:r>
              <a:rPr lang="en-GB" sz="3200" b="1" dirty="0">
                <a:solidFill>
                  <a:srgbClr val="0070C0"/>
                </a:solidFill>
              </a:rPr>
              <a:t>of  GLP-1R </a:t>
            </a:r>
            <a:r>
              <a:rPr lang="en-GB" sz="3200" b="1" dirty="0" smtClean="0">
                <a:solidFill>
                  <a:srgbClr val="0070C0"/>
                </a:solidFill>
              </a:rPr>
              <a:t>using [Lys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40</a:t>
            </a:r>
            <a:r>
              <a:rPr lang="en-GB" sz="3200" b="1" dirty="0" smtClean="0">
                <a:solidFill>
                  <a:srgbClr val="0070C0"/>
                </a:solidFill>
              </a:rPr>
              <a:t>(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111</a:t>
            </a:r>
            <a:r>
              <a:rPr lang="en-GB" sz="3200" b="1" dirty="0" smtClean="0">
                <a:solidFill>
                  <a:srgbClr val="0070C0"/>
                </a:solidFill>
              </a:rPr>
              <a:t>In-DTPA</a:t>
            </a:r>
            <a:r>
              <a:rPr lang="en-GB" sz="3200" b="1" dirty="0">
                <a:solidFill>
                  <a:srgbClr val="0070C0"/>
                </a:solidFill>
              </a:rPr>
              <a:t>)]exendin-3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670" b="73205"/>
          <a:stretch/>
        </p:blipFill>
        <p:spPr>
          <a:xfrm>
            <a:off x="4816053" y="1457325"/>
            <a:ext cx="4869556" cy="3589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7325" y="853742"/>
            <a:ext cx="3405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 INS-1 </a:t>
            </a:r>
            <a:r>
              <a:rPr lang="en-GB" sz="2400" b="1" dirty="0" smtClean="0"/>
              <a:t>xenografts in mice </a:t>
            </a:r>
          </a:p>
          <a:p>
            <a:pPr algn="ctr"/>
            <a:r>
              <a:rPr lang="en-GB" sz="2400" b="1" dirty="0" smtClean="0"/>
              <a:t>4 h </a:t>
            </a:r>
            <a:r>
              <a:rPr lang="en-GB" sz="2400" b="1" dirty="0" err="1" smtClean="0"/>
              <a:t>p.i</a:t>
            </a:r>
            <a:r>
              <a:rPr lang="en-GB" sz="2400" b="1" dirty="0" smtClean="0"/>
              <a:t>. 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174869" y="6219028"/>
            <a:ext cx="6791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err="1" smtClean="0"/>
              <a:t>Brom</a:t>
            </a:r>
            <a:r>
              <a:rPr lang="en-GB" sz="2400" b="1" i="1" dirty="0" smtClean="0"/>
              <a:t> et al. </a:t>
            </a:r>
            <a:r>
              <a:rPr lang="en-GB" sz="2400" b="1" i="1" dirty="0" err="1" smtClean="0"/>
              <a:t>Eur</a:t>
            </a:r>
            <a:r>
              <a:rPr lang="en-GB" sz="2400" b="1" i="1" dirty="0" smtClean="0"/>
              <a:t> </a:t>
            </a:r>
            <a:r>
              <a:rPr lang="en-GB" sz="2400" b="1" i="1" dirty="0"/>
              <a:t>J </a:t>
            </a:r>
            <a:r>
              <a:rPr lang="en-GB" sz="2400" b="1" i="1" dirty="0" err="1"/>
              <a:t>Nucl</a:t>
            </a:r>
            <a:r>
              <a:rPr lang="en-GB" sz="2400" b="1" i="1" dirty="0"/>
              <a:t> Med </a:t>
            </a:r>
            <a:r>
              <a:rPr lang="en-GB" sz="2400" b="1" i="1" dirty="0" err="1"/>
              <a:t>Mol</a:t>
            </a:r>
            <a:r>
              <a:rPr lang="en-GB" sz="2400" b="1" i="1" dirty="0"/>
              <a:t> Imaging. </a:t>
            </a:r>
            <a:r>
              <a:rPr lang="en-GB" sz="2400" b="1" i="1" dirty="0" smtClean="0"/>
              <a:t>2010:1345.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50268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1455" y="143887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 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87" y="1724627"/>
            <a:ext cx="11007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For several radiolabelled peptides, the lowest injected mass does not provide the highest tumour uptake and the highest tumour-to-organ ratios.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The optimal injected mass  is not the lowest one. 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 smtClean="0"/>
              <a:t> The optimal molar activity is not the highest one.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392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9852" y="2050026"/>
            <a:ext cx="740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Overcoming an interception of an antibody by a shed antigen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4" y="3989295"/>
            <a:ext cx="5504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F0000"/>
                </a:solidFill>
              </a:rPr>
              <a:t>CEA</a:t>
            </a:r>
          </a:p>
          <a:p>
            <a:r>
              <a:rPr lang="sv-SE" sz="3600" b="1" dirty="0" smtClean="0">
                <a:solidFill>
                  <a:srgbClr val="FF0000"/>
                </a:solidFill>
              </a:rPr>
              <a:t>TAG72</a:t>
            </a:r>
          </a:p>
          <a:p>
            <a:r>
              <a:rPr lang="sv-SE" sz="3600" b="1" dirty="0" err="1">
                <a:solidFill>
                  <a:srgbClr val="FF0000"/>
                </a:solidFill>
              </a:rPr>
              <a:t>mesothelin</a:t>
            </a:r>
            <a:endParaRPr lang="sv-SE" sz="3600" b="1" dirty="0" smtClean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FF0000"/>
                </a:solidFill>
              </a:rPr>
              <a:t>human </a:t>
            </a:r>
            <a:r>
              <a:rPr lang="en-GB" sz="3600" b="1" dirty="0" err="1">
                <a:solidFill>
                  <a:srgbClr val="FF0000"/>
                </a:solidFill>
              </a:rPr>
              <a:t>kallikrein</a:t>
            </a:r>
            <a:r>
              <a:rPr lang="en-GB" sz="3600" b="1" dirty="0">
                <a:solidFill>
                  <a:srgbClr val="FF0000"/>
                </a:solidFill>
              </a:rPr>
              <a:t> 2 (hK2</a:t>
            </a:r>
            <a:r>
              <a:rPr lang="en-GB" sz="3600" b="1" dirty="0" smtClean="0">
                <a:solidFill>
                  <a:srgbClr val="FF0000"/>
                </a:solidFill>
              </a:rPr>
              <a:t>)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8991" y="143887"/>
            <a:ext cx="984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0070C0"/>
                </a:solidFill>
                <a:latin typeface="PraxisSemiBold" pitchFamily="2" charset="0"/>
              </a:rPr>
              <a:t>Mesothelin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 imaging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89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Zr/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64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Cu-amatuximab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729"/>
          <a:stretch/>
        </p:blipFill>
        <p:spPr>
          <a:xfrm>
            <a:off x="55262" y="1615290"/>
            <a:ext cx="7066618" cy="301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91385"/>
          <a:stretch/>
        </p:blipFill>
        <p:spPr>
          <a:xfrm>
            <a:off x="11307805" y="930582"/>
            <a:ext cx="685867" cy="4139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7627"/>
          <a:stretch/>
        </p:blipFill>
        <p:spPr>
          <a:xfrm>
            <a:off x="7873075" y="1192192"/>
            <a:ext cx="3203898" cy="4156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78308" y="66897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24 h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39920" y="5812138"/>
            <a:ext cx="4501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Lee et al. </a:t>
            </a:r>
            <a:r>
              <a:rPr lang="sv-SE" sz="2400" b="1" i="1" dirty="0" err="1" smtClean="0"/>
              <a:t>Nucl</a:t>
            </a:r>
            <a:r>
              <a:rPr lang="sv-SE" sz="2400" b="1" i="1" dirty="0" smtClean="0"/>
              <a:t> Med </a:t>
            </a:r>
            <a:r>
              <a:rPr lang="sv-SE" sz="2400" b="1" i="1" dirty="0" err="1" smtClean="0"/>
              <a:t>Biol</a:t>
            </a:r>
            <a:r>
              <a:rPr lang="sv-SE" sz="2400" b="1" i="1" dirty="0" smtClean="0"/>
              <a:t> 2015: 880</a:t>
            </a:r>
          </a:p>
          <a:p>
            <a:r>
              <a:rPr lang="da-DK" sz="2400" b="1" i="1" dirty="0"/>
              <a:t>Lee et al. Nucl Med Biol 2015: </a:t>
            </a:r>
            <a:r>
              <a:rPr lang="da-DK" sz="2400" b="1" i="1" dirty="0" smtClean="0"/>
              <a:t>880</a:t>
            </a:r>
            <a:endParaRPr lang="da-DK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2859614" y="886627"/>
            <a:ext cx="279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/>
              <a:t>64</a:t>
            </a:r>
            <a:r>
              <a:rPr lang="en-GB" sz="2800" b="1" dirty="0"/>
              <a:t>Cu-amatuximab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948" y="4796475"/>
            <a:ext cx="6781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“The </a:t>
            </a:r>
            <a:r>
              <a:rPr lang="en-GB" sz="2400" b="1" dirty="0"/>
              <a:t>findings of this study imply that the systemic </a:t>
            </a:r>
            <a:r>
              <a:rPr lang="en-GB" sz="2400" b="1" dirty="0" smtClean="0"/>
              <a:t>mAb concentration </a:t>
            </a:r>
            <a:r>
              <a:rPr lang="en-GB" sz="2400" b="1" dirty="0"/>
              <a:t>should be at a </a:t>
            </a:r>
            <a:r>
              <a:rPr lang="en-GB" sz="2400" b="1" dirty="0" err="1"/>
              <a:t>severalfold</a:t>
            </a:r>
            <a:r>
              <a:rPr lang="en-GB" sz="2400" b="1" dirty="0"/>
              <a:t> molar excess </a:t>
            </a:r>
            <a:r>
              <a:rPr lang="en-GB" sz="2400" b="1" dirty="0" smtClean="0"/>
              <a:t>to the </a:t>
            </a:r>
            <a:r>
              <a:rPr lang="en-GB" sz="2400" b="1" dirty="0"/>
              <a:t>shed Ag concentration in the </a:t>
            </a:r>
            <a:r>
              <a:rPr lang="en-GB" sz="2400" b="1" dirty="0" smtClean="0"/>
              <a:t>blood”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0024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1455" y="143887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 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87" y="1724627"/>
            <a:ext cx="11007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Increase of an injected antibody mass permits to suppress an interception of labelled antibodies by shed antigen in circulation.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The optimal injected mass in the case of shed antigen is not the lowest one. 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/>
              <a:t>The optimal molar activity is not the highest one.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253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5751" y="4111174"/>
            <a:ext cx="10830209" cy="1478771"/>
            <a:chOff x="311431" y="1838649"/>
            <a:chExt cx="10830209" cy="1478771"/>
          </a:xfrm>
        </p:grpSpPr>
        <p:sp>
          <p:nvSpPr>
            <p:cNvPr id="4" name="TextBox 3"/>
            <p:cNvSpPr txBox="1"/>
            <p:nvPr/>
          </p:nvSpPr>
          <p:spPr>
            <a:xfrm>
              <a:off x="311431" y="2208418"/>
              <a:ext cx="4338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Molar activity (A</a:t>
              </a:r>
              <a:r>
                <a:rPr lang="en-GB" sz="3600" b="1" baseline="-25000" dirty="0" smtClean="0"/>
                <a:t>m</a:t>
              </a:r>
              <a:r>
                <a:rPr lang="en-GB" sz="3600" b="1" dirty="0" smtClean="0"/>
                <a:t>) = </a:t>
              </a:r>
              <a:endParaRPr lang="en-GB" sz="3600" b="1" dirty="0"/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4649478" y="2531583"/>
              <a:ext cx="649216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56822" y="1838649"/>
              <a:ext cx="28376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Activity (</a:t>
              </a:r>
              <a:r>
                <a:rPr lang="en-GB" sz="3600" b="1" dirty="0" err="1" smtClean="0"/>
                <a:t>GBq</a:t>
              </a:r>
              <a:r>
                <a:rPr lang="en-GB" sz="3600" b="1" dirty="0" smtClean="0"/>
                <a:t>)</a:t>
              </a:r>
              <a:endParaRPr lang="en-GB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9478" y="2671089"/>
              <a:ext cx="6492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Amount of imaging probe (µ</a:t>
              </a:r>
              <a:r>
                <a:rPr lang="en-GB" sz="3600" b="1" dirty="0" err="1" smtClean="0"/>
                <a:t>mol</a:t>
              </a:r>
              <a:r>
                <a:rPr lang="en-GB" sz="3600" b="1" dirty="0" smtClean="0"/>
                <a:t>)</a:t>
              </a:r>
              <a:endParaRPr lang="en-GB" sz="36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20804" y="6396335"/>
            <a:ext cx="5544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 err="1" smtClean="0"/>
              <a:t>Coenen</a:t>
            </a:r>
            <a:r>
              <a:rPr lang="sv-SE" sz="2400" b="1" i="1" dirty="0" smtClean="0"/>
              <a:t> et al.  </a:t>
            </a:r>
            <a:r>
              <a:rPr lang="sv-SE" sz="2400" b="1" i="1" dirty="0" err="1" smtClean="0"/>
              <a:t>Nucl</a:t>
            </a:r>
            <a:r>
              <a:rPr lang="sv-SE" sz="2400" b="1" i="1" dirty="0" smtClean="0"/>
              <a:t> </a:t>
            </a:r>
            <a:r>
              <a:rPr lang="sv-SE" sz="2400" b="1" i="1" dirty="0"/>
              <a:t>Med Biol. </a:t>
            </a:r>
            <a:r>
              <a:rPr lang="sv-SE" sz="2400" b="1" i="1" dirty="0" smtClean="0"/>
              <a:t>2017;55:v-xi</a:t>
            </a:r>
            <a:r>
              <a:rPr lang="sv-SE" sz="2400" b="1" i="1" dirty="0"/>
              <a:t>.</a:t>
            </a:r>
            <a:endParaRPr lang="en-GB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5969" y="104687"/>
            <a:ext cx="230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>
                <a:solidFill>
                  <a:srgbClr val="0070C0"/>
                </a:solidFill>
              </a:rPr>
              <a:t>Definition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5751" y="1596830"/>
            <a:ext cx="10830209" cy="1478771"/>
            <a:chOff x="463831" y="4341276"/>
            <a:chExt cx="10830209" cy="1478771"/>
          </a:xfrm>
        </p:grpSpPr>
        <p:sp>
          <p:nvSpPr>
            <p:cNvPr id="10" name="TextBox 9"/>
            <p:cNvSpPr txBox="1"/>
            <p:nvPr/>
          </p:nvSpPr>
          <p:spPr>
            <a:xfrm>
              <a:off x="463831" y="4711045"/>
              <a:ext cx="4400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Specific activity (A</a:t>
              </a:r>
              <a:r>
                <a:rPr lang="en-GB" sz="3600" b="1" baseline="-25000" dirty="0" smtClean="0"/>
                <a:t>c</a:t>
              </a:r>
              <a:r>
                <a:rPr lang="en-GB" sz="3600" b="1" dirty="0" smtClean="0"/>
                <a:t>) = </a:t>
              </a:r>
              <a:endParaRPr lang="en-GB" sz="3600" b="1" dirty="0"/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>
              <a:off x="4864331" y="5034211"/>
              <a:ext cx="64297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09222" y="4341276"/>
              <a:ext cx="28376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Activity (</a:t>
              </a:r>
              <a:r>
                <a:rPr lang="en-GB" sz="3600" b="1" dirty="0" err="1" smtClean="0"/>
                <a:t>GBq</a:t>
              </a:r>
              <a:r>
                <a:rPr lang="en-GB" sz="3600" b="1" dirty="0" smtClean="0"/>
                <a:t>)</a:t>
              </a:r>
              <a:endParaRPr lang="en-GB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1878" y="5173716"/>
              <a:ext cx="54176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Mass of imaging probe (µg)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66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9852" y="2050026"/>
            <a:ext cx="7403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Preventing imaging probe uptake and sequestration in normal target-expressing tissues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5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9744" y="55226"/>
            <a:ext cx="11192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Imaging of EGFR-expressing tumours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111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In-MAb225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603" r="10785" b="66335"/>
          <a:stretch/>
        </p:blipFill>
        <p:spPr>
          <a:xfrm>
            <a:off x="55824" y="1979931"/>
            <a:ext cx="1566739" cy="2908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6858" r="22320" b="32978"/>
          <a:stretch/>
        </p:blipFill>
        <p:spPr>
          <a:xfrm>
            <a:off x="1622564" y="1780629"/>
            <a:ext cx="1829604" cy="2766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351" y="4703793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 mg                         120 mg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77" y="1462352"/>
            <a:ext cx="4202011" cy="3892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689" y="1486736"/>
            <a:ext cx="4278312" cy="3845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8867" y="1100914"/>
            <a:ext cx="604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</a:rPr>
              <a:t>Hepatic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uptake</a:t>
            </a:r>
            <a:r>
              <a:rPr lang="sv-SE" sz="24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sv-SE" sz="2400" b="1" dirty="0" err="1" smtClean="0">
                <a:solidFill>
                  <a:srgbClr val="FF0000"/>
                </a:solidFill>
              </a:rPr>
              <a:t>Tumour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uptake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925" y="6408030"/>
            <a:ext cx="562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Divgi et al. J </a:t>
            </a:r>
            <a:r>
              <a:rPr lang="en-GB" sz="2400" b="1" i="1" dirty="0"/>
              <a:t>Natl Cancer Inst. </a:t>
            </a:r>
            <a:r>
              <a:rPr lang="en-GB" sz="2400" b="1" i="1" dirty="0" smtClean="0"/>
              <a:t>1991:97-104</a:t>
            </a:r>
            <a:r>
              <a:rPr lang="en-GB" sz="2400" b="1" i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264" y="5432801"/>
            <a:ext cx="1157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“Imaging of </a:t>
            </a:r>
            <a:r>
              <a:rPr lang="en-GB" sz="2400" b="1" dirty="0" err="1" smtClean="0"/>
              <a:t>tumors</a:t>
            </a:r>
            <a:r>
              <a:rPr lang="en-GB" sz="2400" b="1" dirty="0" smtClean="0"/>
              <a:t> was successful at doses of and above 20 mg, and a dose of 120 mg was optimal for SPECT imaging.”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821" y="145732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h </a:t>
            </a:r>
            <a:r>
              <a:rPr lang="en-GB" dirty="0" err="1" smtClean="0"/>
              <a:t>p.i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6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0486" y="55226"/>
            <a:ext cx="922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PSMA imaging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111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In-J591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1764" y="6042263"/>
            <a:ext cx="6274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i="1" dirty="0"/>
              <a:t>Morris </a:t>
            </a:r>
            <a:r>
              <a:rPr lang="da-DK" sz="2400" b="1" i="1" dirty="0" smtClean="0"/>
              <a:t>et al. </a:t>
            </a:r>
            <a:r>
              <a:rPr lang="en-GB" sz="2400" b="1" i="1" dirty="0" err="1"/>
              <a:t>Clin</a:t>
            </a:r>
            <a:r>
              <a:rPr lang="en-GB" sz="2400" b="1" i="1" dirty="0"/>
              <a:t> Cancer Res. </a:t>
            </a:r>
            <a:r>
              <a:rPr lang="en-GB" sz="2400" b="1" i="1" dirty="0" smtClean="0"/>
              <a:t>2007:2707-13</a:t>
            </a:r>
            <a:r>
              <a:rPr lang="en-GB" sz="2400" b="1" i="1" dirty="0"/>
              <a:t>.</a:t>
            </a:r>
            <a:endParaRPr lang="da-DK" sz="2400" b="1" i="1" dirty="0" smtClean="0"/>
          </a:p>
          <a:p>
            <a:r>
              <a:rPr lang="da-DK" sz="2400" b="1" i="1" dirty="0" smtClean="0"/>
              <a:t>Pandit-Taskar et al. J </a:t>
            </a:r>
            <a:r>
              <a:rPr lang="da-DK" sz="2400" b="1" i="1" dirty="0"/>
              <a:t>Nucl Med </a:t>
            </a:r>
            <a:r>
              <a:rPr lang="da-DK" sz="2400" b="1" i="1" dirty="0" smtClean="0"/>
              <a:t>2008:1066–1074</a:t>
            </a:r>
            <a:endParaRPr lang="en-GB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1558"/>
            <a:ext cx="7893242" cy="413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6111" y="1694787"/>
            <a:ext cx="4295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FF0000"/>
                </a:solidFill>
              </a:rPr>
              <a:t>Relative </a:t>
            </a:r>
            <a:r>
              <a:rPr lang="sv-SE" sz="2800" b="1" dirty="0" err="1" smtClean="0">
                <a:solidFill>
                  <a:srgbClr val="FF0000"/>
                </a:solidFill>
              </a:rPr>
              <a:t>uptake</a:t>
            </a:r>
            <a:endParaRPr lang="sv-SE" sz="2800" b="1" dirty="0" smtClean="0">
              <a:solidFill>
                <a:srgbClr val="FF0000"/>
              </a:solidFill>
            </a:endParaRPr>
          </a:p>
          <a:p>
            <a:endParaRPr lang="sv-SE" sz="2400" b="1" dirty="0"/>
          </a:p>
          <a:p>
            <a:r>
              <a:rPr lang="sv-SE" sz="2400" b="1" dirty="0" smtClean="0"/>
              <a:t>                   10 mg  50 mg  100 mg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Liver              1         0.65     0.48</a:t>
            </a:r>
          </a:p>
          <a:p>
            <a:endParaRPr lang="sv-SE" sz="2400" b="1" dirty="0"/>
          </a:p>
          <a:p>
            <a:r>
              <a:rPr lang="sv-SE" sz="2400" b="1" dirty="0" err="1" smtClean="0"/>
              <a:t>Tumour</a:t>
            </a:r>
            <a:r>
              <a:rPr lang="sv-SE" sz="2400" b="1" dirty="0" smtClean="0"/>
              <a:t>        1         1.8       1.67</a:t>
            </a:r>
          </a:p>
          <a:p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07264" y="5432801"/>
            <a:ext cx="1157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“The </a:t>
            </a:r>
            <a:r>
              <a:rPr lang="en-GB" sz="2400" b="1" dirty="0"/>
              <a:t>higher–antibody mass scans showed </a:t>
            </a:r>
            <a:r>
              <a:rPr lang="en-GB" sz="2400" b="1" dirty="0" smtClean="0"/>
              <a:t>an increased </a:t>
            </a:r>
            <a:r>
              <a:rPr lang="en-GB" sz="2400" b="1" dirty="0"/>
              <a:t>number of lesions</a:t>
            </a:r>
            <a:r>
              <a:rPr lang="en-GB" sz="2400" b="1" dirty="0" smtClean="0"/>
              <a:t>.”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995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0486" y="55226"/>
            <a:ext cx="922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HER2 imaging using </a:t>
            </a:r>
            <a:r>
              <a:rPr lang="en-GB" altLang="en-US" sz="3200" b="1" baseline="30000" dirty="0">
                <a:solidFill>
                  <a:srgbClr val="0070C0"/>
                </a:solidFill>
                <a:latin typeface="PraxisSemiBold" pitchFamily="2" charset="0"/>
              </a:rPr>
              <a:t>89</a:t>
            </a:r>
            <a:r>
              <a:rPr lang="en-GB" altLang="en-US" sz="3200" b="1" dirty="0">
                <a:solidFill>
                  <a:srgbClr val="0070C0"/>
                </a:solidFill>
                <a:latin typeface="PraxisSemiBold" pitchFamily="2" charset="0"/>
              </a:rPr>
              <a:t>Zr-trastuzumab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156"/>
            <a:ext cx="7274011" cy="3174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08" y="4470628"/>
            <a:ext cx="1748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10 mg </a:t>
            </a:r>
            <a:r>
              <a:rPr lang="en-GB" sz="2000" dirty="0" smtClean="0"/>
              <a:t>3 </a:t>
            </a:r>
            <a:r>
              <a:rPr lang="en-GB" sz="2000" dirty="0"/>
              <a:t>days </a:t>
            </a:r>
            <a:r>
              <a:rPr lang="en-GB" sz="2000" dirty="0" err="1"/>
              <a:t>p.i</a:t>
            </a:r>
            <a:r>
              <a:rPr lang="en-GB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067" y="4472179"/>
            <a:ext cx="1759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50 mg trastuzumab</a:t>
            </a:r>
          </a:p>
          <a:p>
            <a:pPr algn="ctr"/>
            <a:r>
              <a:rPr lang="en-GB" sz="2000" dirty="0"/>
              <a:t>4 days </a:t>
            </a:r>
            <a:r>
              <a:rPr lang="en-GB" sz="2000" dirty="0" err="1"/>
              <a:t>p.i</a:t>
            </a:r>
            <a:r>
              <a:rPr lang="en-GB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2320" y="4472179"/>
            <a:ext cx="1560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10 mg during </a:t>
            </a:r>
            <a:endParaRPr lang="en-GB" sz="2000" dirty="0" smtClean="0"/>
          </a:p>
          <a:p>
            <a:pPr algn="ctr"/>
            <a:r>
              <a:rPr lang="en-GB" sz="2000" dirty="0" smtClean="0"/>
              <a:t>trastuzumab</a:t>
            </a:r>
            <a:endParaRPr lang="en-GB" sz="2000" dirty="0"/>
          </a:p>
          <a:p>
            <a:pPr algn="ctr"/>
            <a:r>
              <a:rPr lang="en-GB" sz="2000" dirty="0"/>
              <a:t>3 days </a:t>
            </a:r>
            <a:r>
              <a:rPr lang="en-GB" sz="2000" dirty="0" err="1"/>
              <a:t>p.i</a:t>
            </a:r>
            <a:r>
              <a:rPr lang="en-GB" sz="2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177" y="6338925"/>
            <a:ext cx="578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err="1"/>
              <a:t>Dijkers</a:t>
            </a:r>
            <a:r>
              <a:rPr lang="en-GB" sz="2400" b="1" i="1" dirty="0"/>
              <a:t> e</a:t>
            </a:r>
            <a:r>
              <a:rPr lang="en-GB" sz="2400" b="1" i="1" dirty="0" smtClean="0"/>
              <a:t>t al. </a:t>
            </a:r>
            <a:r>
              <a:rPr lang="en-GB" sz="2400" b="1" i="1" dirty="0" err="1" smtClean="0"/>
              <a:t>Clin</a:t>
            </a:r>
            <a:r>
              <a:rPr lang="en-GB" sz="2400" b="1" i="1" dirty="0" smtClean="0"/>
              <a:t> </a:t>
            </a:r>
            <a:r>
              <a:rPr lang="en-GB" sz="2400" b="1" i="1" dirty="0" err="1"/>
              <a:t>Pharmacol</a:t>
            </a:r>
            <a:r>
              <a:rPr lang="en-GB" sz="2400" b="1" i="1" dirty="0"/>
              <a:t> </a:t>
            </a:r>
            <a:r>
              <a:rPr lang="en-GB" sz="2400" b="1" i="1" dirty="0" err="1"/>
              <a:t>Ther</a:t>
            </a:r>
            <a:r>
              <a:rPr lang="en-GB" sz="2400" b="1" i="1" dirty="0"/>
              <a:t>. </a:t>
            </a:r>
            <a:r>
              <a:rPr lang="en-GB" sz="2400" b="1" i="1" dirty="0" smtClean="0"/>
              <a:t>2010:586</a:t>
            </a:r>
            <a:endParaRPr lang="en-GB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2069"/>
          <a:stretch/>
        </p:blipFill>
        <p:spPr>
          <a:xfrm>
            <a:off x="7570574" y="1378755"/>
            <a:ext cx="4382529" cy="3298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58413" y="4784563"/>
            <a:ext cx="1560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10 mg during </a:t>
            </a:r>
            <a:endParaRPr lang="en-GB" sz="2000" dirty="0" smtClean="0"/>
          </a:p>
          <a:p>
            <a:pPr algn="ctr"/>
            <a:r>
              <a:rPr lang="en-GB" sz="2000" dirty="0" smtClean="0"/>
              <a:t>trastuzumab</a:t>
            </a:r>
            <a:endParaRPr lang="en-GB" sz="2000" dirty="0"/>
          </a:p>
          <a:p>
            <a:pPr algn="ctr"/>
            <a:r>
              <a:rPr lang="en-GB" sz="2000" dirty="0" smtClean="0"/>
              <a:t>5 </a:t>
            </a:r>
            <a:r>
              <a:rPr lang="en-GB" sz="2000" dirty="0"/>
              <a:t>days </a:t>
            </a:r>
            <a:r>
              <a:rPr lang="en-GB" sz="2000" dirty="0" err="1"/>
              <a:t>p.i</a:t>
            </a:r>
            <a:r>
              <a:rPr lang="en-GB" sz="2000" dirty="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66919" y="873211"/>
            <a:ext cx="0" cy="4927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83710" y="5969593"/>
            <a:ext cx="193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Trastuzumab naive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8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2" y="937440"/>
            <a:ext cx="10789570" cy="4780453"/>
          </a:xfrm>
          <a:prstGeom prst="rect">
            <a:avLst/>
          </a:prstGeom>
        </p:spPr>
      </p:pic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7325" y="55226"/>
            <a:ext cx="10499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EGFR targeting in murine xenografts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111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In-labelled affibody molecule ZEGFR:1907 (4 h pi)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670" y="6255223"/>
            <a:ext cx="503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Tolmachev </a:t>
            </a:r>
            <a:r>
              <a:rPr lang="en-GB" sz="2400" b="1" i="1" dirty="0"/>
              <a:t>e</a:t>
            </a:r>
            <a:r>
              <a:rPr lang="en-GB" sz="2400" b="1" i="1" dirty="0" smtClean="0"/>
              <a:t>t al. J </a:t>
            </a:r>
            <a:r>
              <a:rPr lang="en-GB" sz="2400" b="1" i="1" dirty="0" err="1" smtClean="0"/>
              <a:t>Nucl</a:t>
            </a:r>
            <a:r>
              <a:rPr lang="en-GB" sz="2400" b="1" i="1" dirty="0" smtClean="0"/>
              <a:t> Med</a:t>
            </a:r>
            <a:r>
              <a:rPr lang="en-GB" sz="2400" b="1" i="1" dirty="0"/>
              <a:t>. </a:t>
            </a:r>
            <a:r>
              <a:rPr lang="en-GB" sz="2400" b="1" i="1" dirty="0" smtClean="0"/>
              <a:t>2009:274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11803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7325" y="55226"/>
            <a:ext cx="10499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Imaging of EGFR expression in murine xenografts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111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In-labelled affibody molecules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437222"/>
            <a:ext cx="4475402" cy="447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033" y="1437222"/>
            <a:ext cx="4503503" cy="4499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2727" y="6079087"/>
            <a:ext cx="5440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Tolmachev </a:t>
            </a:r>
            <a:r>
              <a:rPr lang="en-GB" sz="2400" b="1" i="1" dirty="0"/>
              <a:t>e</a:t>
            </a:r>
            <a:r>
              <a:rPr lang="en-GB" sz="2400" b="1" i="1" dirty="0" smtClean="0"/>
              <a:t>t al. J </a:t>
            </a:r>
            <a:r>
              <a:rPr lang="en-GB" sz="2400" b="1" i="1" dirty="0" err="1" smtClean="0"/>
              <a:t>Nucl</a:t>
            </a:r>
            <a:r>
              <a:rPr lang="en-GB" sz="2400" b="1" i="1" dirty="0" smtClean="0"/>
              <a:t> Med</a:t>
            </a:r>
            <a:r>
              <a:rPr lang="en-GB" sz="2400" b="1" i="1" dirty="0"/>
              <a:t>. </a:t>
            </a:r>
            <a:r>
              <a:rPr lang="en-GB" sz="2400" b="1" i="1" dirty="0" smtClean="0"/>
              <a:t>2009:274-83</a:t>
            </a:r>
          </a:p>
          <a:p>
            <a:r>
              <a:rPr lang="sv-SE" sz="2400" b="1" i="1" dirty="0"/>
              <a:t>T</a:t>
            </a:r>
            <a:r>
              <a:rPr lang="sv-SE" sz="2400" b="1" i="1" dirty="0" smtClean="0"/>
              <a:t>olmachev V, </a:t>
            </a:r>
            <a:r>
              <a:rPr lang="sv-SE" sz="2400" b="1" i="1" dirty="0" err="1" smtClean="0"/>
              <a:t>unpublished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711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86" y="1206547"/>
            <a:ext cx="8849401" cy="4216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798" y="179854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ID = 100 µg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734" y="379171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ID = 500 µg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61734" y="5601798"/>
            <a:ext cx="11936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Uptake images of [</a:t>
            </a:r>
            <a:r>
              <a:rPr lang="en-GB" sz="2000" b="1" baseline="30000" dirty="0" smtClean="0"/>
              <a:t>68</a:t>
            </a:r>
            <a:r>
              <a:rPr lang="en-GB" sz="2000" b="1" dirty="0" smtClean="0"/>
              <a:t>Ga]ABY-025 with low (LD) and high administered peptide dose (HD) at 1, 2 and 4 hours after injection in patient 2. All images are normalized to the same scale of SUV 10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697587" y="6396335"/>
            <a:ext cx="546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Sörensen et al. </a:t>
            </a:r>
            <a:r>
              <a:rPr lang="en-GB" sz="2400" b="1" i="1" dirty="0" err="1" smtClean="0"/>
              <a:t>Theranostics</a:t>
            </a:r>
            <a:r>
              <a:rPr lang="en-GB" sz="2400" b="1" i="1" dirty="0" smtClean="0"/>
              <a:t>. 2016:262-71</a:t>
            </a:r>
            <a:endParaRPr lang="en-GB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370486" y="55226"/>
            <a:ext cx="9221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HER2 imaging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68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Ga-labelled affibody molecule ABY-025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0876" y="93011"/>
            <a:ext cx="922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HER2 imaging using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99m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Tc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-labelled ADAPT6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4379" y="6305651"/>
            <a:ext cx="557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/>
              <a:t>Bragina et </a:t>
            </a:r>
            <a:r>
              <a:rPr lang="en-GB" sz="2400" b="1" i="1" dirty="0" smtClean="0"/>
              <a:t>al. </a:t>
            </a:r>
            <a:r>
              <a:rPr lang="en-GB" sz="2400" b="1" i="1" dirty="0" smtClean="0"/>
              <a:t>J </a:t>
            </a:r>
            <a:r>
              <a:rPr lang="en-GB" sz="2400" b="1" i="1" dirty="0" err="1" smtClean="0"/>
              <a:t>Nucl</a:t>
            </a:r>
            <a:r>
              <a:rPr lang="en-GB" sz="2400" b="1" i="1" dirty="0" smtClean="0"/>
              <a:t> Med, under reviewing</a:t>
            </a:r>
            <a:endParaRPr lang="en-GB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97" y="1398647"/>
            <a:ext cx="5958840" cy="397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04" y="2005842"/>
            <a:ext cx="5303980" cy="2755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662" y="1457325"/>
            <a:ext cx="44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250 µg                        500 µg                  1000 µg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375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7549"/>
          <a:stretch/>
        </p:blipFill>
        <p:spPr>
          <a:xfrm>
            <a:off x="433006" y="1752790"/>
            <a:ext cx="5400675" cy="419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62437"/>
          <a:stretch/>
        </p:blipFill>
        <p:spPr>
          <a:xfrm>
            <a:off x="5833681" y="2774523"/>
            <a:ext cx="6186652" cy="2889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5254" y="6285650"/>
            <a:ext cx="541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err="1"/>
              <a:t>Konijnenberg</a:t>
            </a:r>
            <a:r>
              <a:rPr lang="en-GB" sz="2400" b="1" i="1" dirty="0"/>
              <a:t> </a:t>
            </a:r>
            <a:r>
              <a:rPr lang="en-GB" sz="2400" b="1" i="1" dirty="0" smtClean="0"/>
              <a:t>et al. EJNMMI </a:t>
            </a:r>
            <a:r>
              <a:rPr lang="en-GB" sz="2400" b="1" i="1" dirty="0"/>
              <a:t>Res. </a:t>
            </a:r>
            <a:r>
              <a:rPr lang="en-GB" sz="2400" b="1" i="1" dirty="0" smtClean="0"/>
              <a:t>2014:47</a:t>
            </a:r>
            <a:endParaRPr lang="en-GB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370486" y="55226"/>
            <a:ext cx="9221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Targeting of CCK2R using  </a:t>
            </a:r>
            <a:r>
              <a:rPr lang="en-GB" altLang="en-US" sz="3200" b="1" baseline="30000" dirty="0" smtClean="0">
                <a:solidFill>
                  <a:srgbClr val="0070C0"/>
                </a:solidFill>
                <a:latin typeface="PraxisSemiBold" pitchFamily="2" charset="0"/>
              </a:rPr>
              <a:t>111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In-labelled </a:t>
            </a:r>
            <a:r>
              <a:rPr lang="en-GB" altLang="en-US" sz="3200" b="1" dirty="0" err="1" smtClean="0">
                <a:solidFill>
                  <a:srgbClr val="0070C0"/>
                </a:solidFill>
                <a:latin typeface="PraxisSemiBold" pitchFamily="2" charset="0"/>
              </a:rPr>
              <a:t>minigastrin</a:t>
            </a: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 </a:t>
            </a:r>
            <a:r>
              <a:rPr lang="en-GB" altLang="en-US" sz="3200" b="1" dirty="0">
                <a:solidFill>
                  <a:srgbClr val="0070C0"/>
                </a:solidFill>
                <a:latin typeface="PraxisSemiBold" pitchFamily="2" charset="0"/>
              </a:rPr>
              <a:t>analogue PP-F11 </a:t>
            </a:r>
          </a:p>
        </p:txBody>
      </p:sp>
    </p:spTree>
    <p:extLst>
      <p:ext uri="{BB962C8B-B14F-4D97-AF65-F5344CB8AC3E}">
        <p14:creationId xmlns:p14="http://schemas.microsoft.com/office/powerpoint/2010/main" val="1833304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183" y="2447666"/>
            <a:ext cx="8681634" cy="3420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2643" y="6396335"/>
            <a:ext cx="579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err="1" smtClean="0"/>
              <a:t>Wurzer</a:t>
            </a:r>
            <a:r>
              <a:rPr lang="en-GB" sz="2400" b="1" i="1" dirty="0" smtClean="0"/>
              <a:t>  et al </a:t>
            </a:r>
            <a:r>
              <a:rPr lang="en-GB" sz="2400" b="1" i="1" dirty="0" err="1" smtClean="0"/>
              <a:t>Mol</a:t>
            </a:r>
            <a:r>
              <a:rPr lang="en-GB" sz="2400" b="1" i="1" dirty="0" smtClean="0"/>
              <a:t> </a:t>
            </a:r>
            <a:r>
              <a:rPr lang="en-GB" sz="2400" b="1" i="1" dirty="0"/>
              <a:t>Pharmaceutics </a:t>
            </a:r>
            <a:r>
              <a:rPr lang="en-GB" sz="2400" b="1" i="1" dirty="0" smtClean="0"/>
              <a:t>2018: 4296</a:t>
            </a:r>
            <a:endParaRPr lang="en-GB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457324" y="0"/>
            <a:ext cx="10395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Molar Activity of Ga-68 </a:t>
            </a:r>
            <a:r>
              <a:rPr lang="en-GB" sz="3200" b="1" dirty="0" err="1">
                <a:solidFill>
                  <a:srgbClr val="0070C0"/>
                </a:solidFill>
              </a:rPr>
              <a:t>Labeled</a:t>
            </a:r>
            <a:r>
              <a:rPr lang="en-GB" sz="3200" b="1" dirty="0">
                <a:solidFill>
                  <a:srgbClr val="0070C0"/>
                </a:solidFill>
              </a:rPr>
              <a:t> PSMA Inhibitor Conjugates Determines PET Imaging Results</a:t>
            </a:r>
          </a:p>
        </p:txBody>
      </p:sp>
    </p:spTree>
    <p:extLst>
      <p:ext uri="{BB962C8B-B14F-4D97-AF65-F5344CB8AC3E}">
        <p14:creationId xmlns:p14="http://schemas.microsoft.com/office/powerpoint/2010/main" val="36997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132080"/>
            <a:ext cx="7119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What is the weight of 370 MBq of 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99m</a:t>
            </a:r>
            <a:r>
              <a:rPr lang="en-GB" sz="3200" b="1" dirty="0" smtClean="0">
                <a:solidFill>
                  <a:srgbClr val="0070C0"/>
                </a:solidFill>
              </a:rPr>
              <a:t>Tc ?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960" y="1457325"/>
            <a:ext cx="833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 = </a:t>
            </a:r>
            <a:r>
              <a:rPr lang="en-GB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GB" sz="2800" b="1" dirty="0">
                <a:solidFill>
                  <a:srgbClr val="FF0000"/>
                </a:solidFill>
              </a:rPr>
              <a:t> × </a:t>
            </a:r>
            <a:r>
              <a:rPr lang="en-GB" sz="2800" b="1" dirty="0" smtClean="0">
                <a:solidFill>
                  <a:srgbClr val="FF0000"/>
                </a:solidFill>
              </a:rPr>
              <a:t>N </a:t>
            </a:r>
            <a:r>
              <a:rPr lang="en-GB" sz="2800" b="1" dirty="0" smtClean="0"/>
              <a:t>= ln(2) </a:t>
            </a:r>
            <a:r>
              <a:rPr lang="en-GB" sz="2800" b="1" dirty="0"/>
              <a:t>× </a:t>
            </a:r>
            <a:r>
              <a:rPr lang="en-GB" sz="2800" b="1" dirty="0" smtClean="0"/>
              <a:t>N/T</a:t>
            </a:r>
            <a:r>
              <a:rPr lang="en-GB" sz="2800" b="1" baseline="-25000" dirty="0" smtClean="0"/>
              <a:t>1/2</a:t>
            </a:r>
            <a:r>
              <a:rPr lang="en-GB" sz="2800" b="1" dirty="0" smtClean="0"/>
              <a:t> = 0.693</a:t>
            </a:r>
            <a:r>
              <a:rPr lang="en-GB" sz="2800" b="1" dirty="0"/>
              <a:t> ×</a:t>
            </a:r>
            <a:r>
              <a:rPr lang="en-GB" sz="2800" b="1" dirty="0" smtClean="0"/>
              <a:t> N/T</a:t>
            </a:r>
            <a:r>
              <a:rPr lang="en-GB" sz="2800" b="1" baseline="-25000" dirty="0" smtClean="0"/>
              <a:t>1/2</a:t>
            </a:r>
            <a:endParaRPr lang="en-GB" sz="28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2109222"/>
            <a:ext cx="423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 =  A</a:t>
            </a:r>
            <a:r>
              <a:rPr lang="en-GB" sz="2800" b="1" dirty="0"/>
              <a:t> ×</a:t>
            </a:r>
            <a:r>
              <a:rPr lang="en-GB" sz="2800" b="1" dirty="0" smtClean="0"/>
              <a:t> T</a:t>
            </a:r>
            <a:r>
              <a:rPr lang="en-GB" sz="2800" b="1" baseline="-25000" dirty="0" smtClean="0"/>
              <a:t>1/2</a:t>
            </a:r>
            <a:r>
              <a:rPr lang="en-GB" sz="2800" b="1" dirty="0" smtClean="0"/>
              <a:t>/ 0.693</a:t>
            </a:r>
            <a:endParaRPr lang="en-GB" sz="28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60400" y="2761119"/>
            <a:ext cx="933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A= 370 MBq = 3.7 ×10</a:t>
            </a:r>
            <a:r>
              <a:rPr lang="en-GB" sz="2800" b="1" baseline="30000" dirty="0" smtClean="0"/>
              <a:t>2</a:t>
            </a:r>
            <a:r>
              <a:rPr lang="en-GB" sz="2800" b="1" dirty="0"/>
              <a:t> </a:t>
            </a:r>
            <a:r>
              <a:rPr lang="en-GB" sz="2800" b="1" dirty="0" smtClean="0"/>
              <a:t>× 10</a:t>
            </a:r>
            <a:r>
              <a:rPr lang="en-GB" sz="2800" b="1" baseline="30000" dirty="0" smtClean="0"/>
              <a:t>6</a:t>
            </a:r>
            <a:r>
              <a:rPr lang="en-GB" sz="2800" b="1" dirty="0" smtClean="0"/>
              <a:t> = 3.7</a:t>
            </a:r>
            <a:r>
              <a:rPr lang="en-GB" sz="2800" b="1" dirty="0"/>
              <a:t> ×</a:t>
            </a:r>
            <a:r>
              <a:rPr lang="en-GB" sz="2800" b="1" dirty="0" smtClean="0"/>
              <a:t> 10</a:t>
            </a:r>
            <a:r>
              <a:rPr lang="en-GB" sz="2800" b="1" baseline="30000" dirty="0" smtClean="0"/>
              <a:t>8</a:t>
            </a:r>
            <a:endParaRPr lang="en-GB" sz="2800" b="1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60400" y="3413016"/>
            <a:ext cx="81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T</a:t>
            </a:r>
            <a:r>
              <a:rPr lang="en-GB" sz="2800" b="1" baseline="-25000" dirty="0" smtClean="0"/>
              <a:t>1/2</a:t>
            </a:r>
            <a:r>
              <a:rPr lang="en-GB" sz="2800" b="1" dirty="0" smtClean="0"/>
              <a:t> = 6 h= 6</a:t>
            </a:r>
            <a:r>
              <a:rPr lang="en-GB" sz="2800" b="1" dirty="0"/>
              <a:t> </a:t>
            </a:r>
            <a:r>
              <a:rPr lang="en-GB" sz="2800" b="1" dirty="0" smtClean="0"/>
              <a:t>× 3.6</a:t>
            </a:r>
            <a:r>
              <a:rPr lang="en-GB" sz="2800" b="1" dirty="0"/>
              <a:t> </a:t>
            </a:r>
            <a:r>
              <a:rPr lang="en-GB" sz="2800" b="1" dirty="0" smtClean="0"/>
              <a:t>×10</a:t>
            </a:r>
            <a:r>
              <a:rPr lang="en-GB" sz="2800" b="1" baseline="30000" dirty="0" smtClean="0"/>
              <a:t>3</a:t>
            </a:r>
            <a:r>
              <a:rPr lang="en-GB" sz="2800" b="1" dirty="0" smtClean="0"/>
              <a:t> s = 2.16 × 10</a:t>
            </a:r>
            <a:r>
              <a:rPr lang="en-GB" sz="2800" b="1" baseline="30000" dirty="0" smtClean="0"/>
              <a:t>4</a:t>
            </a:r>
            <a:r>
              <a:rPr lang="en-GB" sz="2800" b="1" dirty="0" smtClean="0"/>
              <a:t> s  </a:t>
            </a:r>
            <a:endParaRPr lang="en-GB" sz="2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60400" y="4111080"/>
            <a:ext cx="1109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 = 3.7 </a:t>
            </a:r>
            <a:r>
              <a:rPr lang="en-GB" sz="2800" b="1" dirty="0"/>
              <a:t>× </a:t>
            </a:r>
            <a:r>
              <a:rPr lang="en-GB" sz="2800" b="1" dirty="0" smtClean="0"/>
              <a:t>10</a:t>
            </a:r>
            <a:r>
              <a:rPr lang="en-GB" sz="2800" b="1" baseline="30000" dirty="0"/>
              <a:t>8 </a:t>
            </a:r>
            <a:r>
              <a:rPr lang="en-GB" sz="2800" b="1" dirty="0"/>
              <a:t>× </a:t>
            </a:r>
            <a:r>
              <a:rPr lang="en-GB" sz="2800" b="1" dirty="0" smtClean="0"/>
              <a:t>2.16 </a:t>
            </a:r>
            <a:r>
              <a:rPr lang="en-GB" sz="2800" b="1" dirty="0"/>
              <a:t>× </a:t>
            </a:r>
            <a:r>
              <a:rPr lang="en-GB" sz="2800" b="1" dirty="0" smtClean="0"/>
              <a:t>10</a:t>
            </a:r>
            <a:r>
              <a:rPr lang="en-GB" sz="2800" b="1" baseline="30000" dirty="0" smtClean="0"/>
              <a:t>4 </a:t>
            </a:r>
            <a:r>
              <a:rPr lang="en-GB" sz="2800" b="1" dirty="0" smtClean="0"/>
              <a:t>/0.693 = 1.1 </a:t>
            </a:r>
            <a:r>
              <a:rPr lang="en-GB" sz="2800" b="1" dirty="0"/>
              <a:t>× </a:t>
            </a:r>
            <a:r>
              <a:rPr lang="en-GB" sz="2800" b="1" dirty="0" smtClean="0"/>
              <a:t>10</a:t>
            </a:r>
            <a:r>
              <a:rPr lang="en-GB" sz="2800" b="1" baseline="30000" dirty="0" smtClean="0"/>
              <a:t>12</a:t>
            </a:r>
            <a:r>
              <a:rPr lang="en-GB" sz="2800" b="1" dirty="0" smtClean="0"/>
              <a:t> atoms  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0400" y="4809144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Mol</a:t>
            </a:r>
            <a:r>
              <a:rPr lang="en-GB" sz="2400" b="1" dirty="0" smtClean="0"/>
              <a:t> :  </a:t>
            </a:r>
            <a:r>
              <a:rPr lang="en-GB" sz="2400" b="1" dirty="0"/>
              <a:t>1.1 × 10</a:t>
            </a:r>
            <a:r>
              <a:rPr lang="en-GB" sz="2400" b="1" baseline="30000" dirty="0"/>
              <a:t>12</a:t>
            </a:r>
            <a:r>
              <a:rPr lang="en-GB" sz="2400" b="1" dirty="0"/>
              <a:t> </a:t>
            </a:r>
            <a:r>
              <a:rPr lang="en-GB" sz="2400" b="1" dirty="0" smtClean="0"/>
              <a:t>/6.02</a:t>
            </a:r>
            <a:r>
              <a:rPr lang="en-GB" sz="2400" b="1" dirty="0"/>
              <a:t> ×</a:t>
            </a:r>
            <a:r>
              <a:rPr lang="en-GB" sz="2400" b="1" dirty="0" smtClean="0"/>
              <a:t> 10</a:t>
            </a:r>
            <a:r>
              <a:rPr lang="en-GB" sz="2400" b="1" baseline="30000" dirty="0" smtClean="0"/>
              <a:t>23 </a:t>
            </a:r>
            <a:r>
              <a:rPr lang="en-GB" sz="2400" b="1" dirty="0" smtClean="0"/>
              <a:t>= 1.8 </a:t>
            </a:r>
            <a:r>
              <a:rPr lang="en-GB" sz="2400" b="1" dirty="0"/>
              <a:t>× </a:t>
            </a:r>
            <a:r>
              <a:rPr lang="en-GB" sz="2400" b="1" dirty="0" smtClean="0"/>
              <a:t>10</a:t>
            </a:r>
            <a:r>
              <a:rPr lang="en-GB" sz="2400" b="1" baseline="30000" dirty="0" smtClean="0"/>
              <a:t>-12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mol</a:t>
            </a:r>
            <a:r>
              <a:rPr lang="en-GB" sz="2400" b="1" dirty="0" smtClean="0"/>
              <a:t>  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0400" y="5445653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 = 99 </a:t>
            </a:r>
            <a:r>
              <a:rPr lang="en-GB" sz="2800" b="1" dirty="0"/>
              <a:t> × </a:t>
            </a:r>
            <a:r>
              <a:rPr lang="en-GB" sz="2800" b="1" dirty="0" smtClean="0"/>
              <a:t> </a:t>
            </a:r>
            <a:r>
              <a:rPr lang="en-GB" sz="2800" b="1" dirty="0"/>
              <a:t>1.8 × </a:t>
            </a:r>
            <a:r>
              <a:rPr lang="en-GB" sz="2800" b="1" dirty="0" smtClean="0"/>
              <a:t>10</a:t>
            </a:r>
            <a:r>
              <a:rPr lang="en-GB" sz="2800" b="1" baseline="30000" dirty="0" smtClean="0"/>
              <a:t>-12</a:t>
            </a:r>
            <a:r>
              <a:rPr lang="en-GB" sz="2800" b="1" dirty="0" smtClean="0"/>
              <a:t>=</a:t>
            </a:r>
            <a:r>
              <a:rPr lang="en-GB" sz="2800" b="1" dirty="0"/>
              <a:t> </a:t>
            </a:r>
            <a:r>
              <a:rPr lang="en-GB" sz="2800" b="1" dirty="0" smtClean="0"/>
              <a:t>1.78 </a:t>
            </a:r>
            <a:r>
              <a:rPr lang="en-GB" sz="2800" b="1" dirty="0"/>
              <a:t>× </a:t>
            </a:r>
            <a:r>
              <a:rPr lang="en-GB" sz="2800" b="1" dirty="0" smtClean="0"/>
              <a:t>10</a:t>
            </a:r>
            <a:r>
              <a:rPr lang="en-GB" sz="2800" b="1" baseline="30000" dirty="0" smtClean="0"/>
              <a:t>-10</a:t>
            </a:r>
            <a:r>
              <a:rPr lang="en-GB" sz="2800" b="1" dirty="0" smtClean="0"/>
              <a:t> g </a:t>
            </a:r>
            <a:endParaRPr lang="en-GB" sz="2800" b="1" dirty="0"/>
          </a:p>
        </p:txBody>
      </p:sp>
      <p:pic>
        <p:nvPicPr>
          <p:cNvPr id="10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960" y="6143717"/>
            <a:ext cx="846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Is it easy to work with such small amount of substance?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9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1455" y="143887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 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560" y="1595735"/>
            <a:ext cx="11551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Increase of </a:t>
            </a:r>
            <a:r>
              <a:rPr lang="en-GB" sz="2800" b="1" dirty="0" smtClean="0"/>
              <a:t>injected mass permits </a:t>
            </a:r>
            <a:r>
              <a:rPr lang="en-GB" sz="2800" b="1" dirty="0"/>
              <a:t>radiolabelled proteins and peptides </a:t>
            </a:r>
            <a:r>
              <a:rPr lang="en-GB" sz="2800" b="1" dirty="0" smtClean="0"/>
              <a:t>to break though the “liver barrier” in the case of target expression on hepatocytes;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Increase of injected </a:t>
            </a:r>
            <a:r>
              <a:rPr lang="en-GB" sz="2800" b="1" dirty="0" smtClean="0"/>
              <a:t>mass (decrease of molar activity) </a:t>
            </a:r>
            <a:r>
              <a:rPr lang="en-GB" sz="2800" b="1" dirty="0"/>
              <a:t>permits </a:t>
            </a:r>
            <a:r>
              <a:rPr lang="en-GB" sz="2800" b="1" dirty="0" smtClean="0"/>
              <a:t>to minimize uptake </a:t>
            </a:r>
            <a:r>
              <a:rPr lang="en-GB" sz="2800" b="1" dirty="0"/>
              <a:t>of radiolabelled proteins and peptides </a:t>
            </a:r>
            <a:r>
              <a:rPr lang="en-GB" sz="2800" b="1" dirty="0" smtClean="0"/>
              <a:t>in target-expressing tissues and increase tumour-to-tissue ratios;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v-SE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The optimal injected mass  is not the lowest one.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/>
              <a:t> The optimal molar activity is </a:t>
            </a:r>
            <a:r>
              <a:rPr lang="en-GB" sz="2800" b="1" dirty="0" smtClean="0"/>
              <a:t>not always the </a:t>
            </a:r>
            <a:r>
              <a:rPr lang="en-GB" sz="2800" b="1" dirty="0"/>
              <a:t>highest one.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2721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9852" y="2050026"/>
            <a:ext cx="740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Discrimination between tumours with high and low target expression levels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7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1455" y="143887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z="3200" b="1" dirty="0">
                <a:solidFill>
                  <a:srgbClr val="0070C0"/>
                </a:solidFill>
                <a:latin typeface="PraxisSemiBold" pitchFamily="2" charset="0"/>
              </a:rPr>
              <a:t>E</a:t>
            </a:r>
            <a:r>
              <a:rPr lang="sv-SE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xpression of HER2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2" y="1256466"/>
            <a:ext cx="1092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 smtClean="0"/>
              <a:t>  IHC                               </a:t>
            </a:r>
            <a:r>
              <a:rPr lang="sv-SE" sz="3000" b="1" dirty="0" err="1" smtClean="0"/>
              <a:t>Number</a:t>
            </a:r>
            <a:r>
              <a:rPr lang="sv-SE" sz="3000" b="1" dirty="0" smtClean="0"/>
              <a:t> of receptors per cell</a:t>
            </a:r>
          </a:p>
          <a:p>
            <a:r>
              <a:rPr lang="sv-SE" sz="3000" b="1" dirty="0" smtClean="0"/>
              <a:t>Score</a:t>
            </a:r>
          </a:p>
          <a:p>
            <a:endParaRPr lang="sv-SE" b="1" dirty="0" smtClean="0"/>
          </a:p>
          <a:p>
            <a:r>
              <a:rPr lang="sv-SE" sz="3000" b="1" dirty="0" smtClean="0"/>
              <a:t>0                                    &lt; 20 000 receptors per cell</a:t>
            </a:r>
          </a:p>
          <a:p>
            <a:endParaRPr lang="sv-SE" sz="1000" b="1" dirty="0" smtClean="0"/>
          </a:p>
          <a:p>
            <a:r>
              <a:rPr lang="sv-SE" sz="3000" b="1" dirty="0" smtClean="0"/>
              <a:t>1+                                   100 </a:t>
            </a:r>
            <a:r>
              <a:rPr lang="sv-SE" sz="3000" b="1" dirty="0"/>
              <a:t>000 receptors per </a:t>
            </a:r>
            <a:r>
              <a:rPr lang="sv-SE" sz="3000" b="1" dirty="0" smtClean="0"/>
              <a:t>cell (&lt; 10% cells </a:t>
            </a:r>
            <a:r>
              <a:rPr lang="sv-SE" sz="3000" b="1" dirty="0" err="1" smtClean="0"/>
              <a:t>with</a:t>
            </a:r>
            <a:endParaRPr lang="sv-SE" sz="3000" b="1" dirty="0" smtClean="0"/>
          </a:p>
          <a:p>
            <a:r>
              <a:rPr lang="sv-SE" sz="3000" b="1" dirty="0"/>
              <a:t> </a:t>
            </a:r>
            <a:r>
              <a:rPr lang="sv-SE" sz="3000" b="1" dirty="0" smtClean="0"/>
              <a:t>                                       partial </a:t>
            </a:r>
            <a:r>
              <a:rPr lang="sv-SE" sz="3000" b="1" dirty="0" err="1" smtClean="0"/>
              <a:t>membrane</a:t>
            </a:r>
            <a:r>
              <a:rPr lang="sv-SE" sz="3000" b="1" dirty="0" smtClean="0"/>
              <a:t> </a:t>
            </a:r>
            <a:r>
              <a:rPr lang="sv-SE" sz="3000" b="1" dirty="0" err="1" smtClean="0"/>
              <a:t>staining</a:t>
            </a:r>
            <a:r>
              <a:rPr lang="sv-SE" sz="3000" b="1" dirty="0" smtClean="0"/>
              <a:t>) </a:t>
            </a:r>
          </a:p>
          <a:p>
            <a:endParaRPr lang="sv-SE" sz="1000" b="1" dirty="0" smtClean="0"/>
          </a:p>
          <a:p>
            <a:r>
              <a:rPr lang="sv-SE" sz="3000" b="1" dirty="0" smtClean="0"/>
              <a:t>2+                                   500 </a:t>
            </a:r>
            <a:r>
              <a:rPr lang="sv-SE" sz="3000" b="1" dirty="0"/>
              <a:t>000 receptors per cell </a:t>
            </a:r>
            <a:r>
              <a:rPr lang="sv-SE" sz="3000" b="1" dirty="0" smtClean="0"/>
              <a:t>(&gt; </a:t>
            </a:r>
            <a:r>
              <a:rPr lang="sv-SE" sz="3000" b="1" dirty="0"/>
              <a:t>10% cells </a:t>
            </a:r>
            <a:r>
              <a:rPr lang="sv-SE" sz="3000" b="1" dirty="0" err="1"/>
              <a:t>with</a:t>
            </a:r>
            <a:endParaRPr lang="sv-SE" sz="3000" b="1" dirty="0"/>
          </a:p>
          <a:p>
            <a:r>
              <a:rPr lang="sv-SE" sz="3000" b="1" dirty="0"/>
              <a:t>                                        </a:t>
            </a:r>
            <a:r>
              <a:rPr lang="sv-SE" sz="3000" b="1" dirty="0" err="1" smtClean="0"/>
              <a:t>light</a:t>
            </a:r>
            <a:r>
              <a:rPr lang="sv-SE" sz="3000" b="1" dirty="0" smtClean="0"/>
              <a:t> to moderate </a:t>
            </a:r>
            <a:r>
              <a:rPr lang="sv-SE" sz="3000" b="1" dirty="0" err="1"/>
              <a:t>membrane</a:t>
            </a:r>
            <a:r>
              <a:rPr lang="sv-SE" sz="3000" b="1" dirty="0"/>
              <a:t> </a:t>
            </a:r>
            <a:r>
              <a:rPr lang="sv-SE" sz="3000" b="1" dirty="0" err="1"/>
              <a:t>staining</a:t>
            </a:r>
            <a:r>
              <a:rPr lang="sv-SE" sz="3000" b="1" dirty="0"/>
              <a:t>) </a:t>
            </a:r>
            <a:endParaRPr lang="sv-SE" sz="3000" b="1" dirty="0" smtClean="0"/>
          </a:p>
          <a:p>
            <a:endParaRPr lang="sv-SE" sz="2000" b="1" dirty="0" smtClean="0"/>
          </a:p>
          <a:p>
            <a:r>
              <a:rPr lang="sv-SE" sz="3000" b="1" dirty="0" smtClean="0"/>
              <a:t>3+                                   2 300 </a:t>
            </a:r>
            <a:r>
              <a:rPr lang="sv-SE" sz="3000" b="1" dirty="0"/>
              <a:t>000 receptors per cell (&gt; 10% cells </a:t>
            </a:r>
            <a:r>
              <a:rPr lang="sv-SE" sz="3000" b="1" dirty="0" err="1"/>
              <a:t>with</a:t>
            </a:r>
            <a:endParaRPr lang="sv-SE" sz="3000" b="1" dirty="0"/>
          </a:p>
          <a:p>
            <a:r>
              <a:rPr lang="sv-SE" sz="3000" b="1" dirty="0"/>
              <a:t>                                        </a:t>
            </a:r>
            <a:r>
              <a:rPr lang="sv-SE" sz="3000" b="1" dirty="0" err="1"/>
              <a:t>complete</a:t>
            </a:r>
            <a:r>
              <a:rPr lang="sv-SE" sz="3000" b="1" dirty="0"/>
              <a:t> </a:t>
            </a:r>
            <a:r>
              <a:rPr lang="sv-SE" sz="3000" b="1" dirty="0" err="1"/>
              <a:t>membrane</a:t>
            </a:r>
            <a:r>
              <a:rPr lang="sv-SE" sz="3000" b="1" dirty="0"/>
              <a:t> </a:t>
            </a:r>
            <a:r>
              <a:rPr lang="sv-SE" sz="3000" b="1" dirty="0" err="1"/>
              <a:t>staining</a:t>
            </a:r>
            <a:r>
              <a:rPr lang="sv-SE" sz="3000" b="1" dirty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9626" y="6396335"/>
            <a:ext cx="539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Ross et al</a:t>
            </a:r>
            <a:r>
              <a:rPr lang="en-GB" sz="2400" b="1" i="1" dirty="0"/>
              <a:t>. </a:t>
            </a:r>
            <a:r>
              <a:rPr lang="en-GB" sz="2400" b="1" i="1" dirty="0" err="1"/>
              <a:t>Mol</a:t>
            </a:r>
            <a:r>
              <a:rPr lang="en-GB" sz="2400" b="1" i="1" dirty="0"/>
              <a:t> Cell Proteomics. </a:t>
            </a:r>
            <a:r>
              <a:rPr lang="en-GB" sz="2400" b="1" i="1" dirty="0" smtClean="0"/>
              <a:t>2004:379</a:t>
            </a:r>
            <a:endParaRPr lang="en-GB" sz="2400" b="1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4960" y="2326640"/>
            <a:ext cx="11551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5283200"/>
            <a:ext cx="11551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732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32" y="1581914"/>
            <a:ext cx="10120646" cy="4092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9873" y="6457890"/>
            <a:ext cx="756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Tolmachev et al. </a:t>
            </a:r>
            <a:r>
              <a:rPr lang="en-GB" sz="2400" b="1" i="1" dirty="0" err="1"/>
              <a:t>Eur</a:t>
            </a:r>
            <a:r>
              <a:rPr lang="en-GB" sz="2400" b="1" i="1" dirty="0"/>
              <a:t> J </a:t>
            </a:r>
            <a:r>
              <a:rPr lang="en-GB" sz="2400" b="1" i="1" dirty="0" err="1"/>
              <a:t>Nucl</a:t>
            </a:r>
            <a:r>
              <a:rPr lang="en-GB" sz="2400" b="1" i="1" dirty="0"/>
              <a:t> Med </a:t>
            </a:r>
            <a:r>
              <a:rPr lang="en-GB" sz="2400" b="1" i="1" dirty="0" err="1"/>
              <a:t>Mol</a:t>
            </a:r>
            <a:r>
              <a:rPr lang="en-GB" sz="2400" b="1" i="1" dirty="0"/>
              <a:t> </a:t>
            </a:r>
            <a:r>
              <a:rPr lang="en-GB" sz="2400" b="1" i="1" dirty="0" smtClean="0"/>
              <a:t>Imaging 2010:531. </a:t>
            </a:r>
            <a:endParaRPr lang="en-GB" sz="2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39413" y="82331"/>
            <a:ext cx="98666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0070C0"/>
                </a:solidFill>
              </a:rPr>
              <a:t>Influence of injected 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>mass of affibody molecule </a:t>
            </a:r>
            <a:r>
              <a:rPr lang="en-GB" altLang="en-US" sz="3200" b="1" dirty="0">
                <a:solidFill>
                  <a:srgbClr val="0070C0"/>
                </a:solidFill>
              </a:rPr>
              <a:t>on 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>uptake in tumours with high and low expression of HER2</a:t>
            </a:r>
            <a:endParaRPr lang="en-GB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1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" y="2020528"/>
            <a:ext cx="5963068" cy="413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445" y="2020528"/>
            <a:ext cx="5596666" cy="3827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1529" y="6457890"/>
            <a:ext cx="7770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Tolmachev et al. </a:t>
            </a:r>
            <a:r>
              <a:rPr lang="en-GB" sz="2400" b="1" i="1" dirty="0" err="1"/>
              <a:t>Eur</a:t>
            </a:r>
            <a:r>
              <a:rPr lang="en-GB" sz="2400" b="1" i="1" dirty="0"/>
              <a:t> J </a:t>
            </a:r>
            <a:r>
              <a:rPr lang="en-GB" sz="2400" b="1" i="1" dirty="0" err="1"/>
              <a:t>Nucl</a:t>
            </a:r>
            <a:r>
              <a:rPr lang="en-GB" sz="2400" b="1" i="1" dirty="0"/>
              <a:t> Med </a:t>
            </a:r>
            <a:r>
              <a:rPr lang="en-GB" sz="2400" b="1" i="1" dirty="0" err="1"/>
              <a:t>Mol</a:t>
            </a:r>
            <a:r>
              <a:rPr lang="en-GB" sz="2400" b="1" i="1" dirty="0"/>
              <a:t> </a:t>
            </a:r>
            <a:r>
              <a:rPr lang="en-GB" sz="2400" b="1" i="1" dirty="0" smtClean="0"/>
              <a:t>Imaging 2010:531. 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4255317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50" y="5492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00113" y="1268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1601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31913" y="2420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39750" y="1844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71550" y="27082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5288" y="2781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03350" y="13414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547813" y="28527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971550" y="3716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68313" y="342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508625" y="69215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 = T</a:t>
            </a:r>
            <a:r>
              <a:rPr lang="en-US" altLang="en-US" sz="2400" baseline="-25000"/>
              <a:t>0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0" y="5805488"/>
            <a:ext cx="8893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</a:t>
            </a:r>
            <a:r>
              <a:rPr lang="en-US" altLang="en-US" sz="2400" baseline="-25000"/>
              <a:t>R</a:t>
            </a:r>
            <a:r>
              <a:rPr lang="en-US" altLang="en-US" sz="2400"/>
              <a:t> – receptor concentration in tissue;</a:t>
            </a:r>
          </a:p>
          <a:p>
            <a:pPr eaLnBrk="1" hangingPunct="1"/>
            <a:r>
              <a:rPr lang="en-US" altLang="en-US" sz="2400"/>
              <a:t>C</a:t>
            </a:r>
            <a:r>
              <a:rPr lang="en-US" altLang="en-US" sz="2400" baseline="-25000"/>
              <a:t>Ablood</a:t>
            </a:r>
            <a:r>
              <a:rPr lang="en-US" altLang="en-US" sz="2400"/>
              <a:t> –Affibody concentartion in blood;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508625" y="1268413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</a:t>
            </a:r>
            <a:r>
              <a:rPr lang="en-US" altLang="en-US" sz="2400" baseline="-25000"/>
              <a:t>R </a:t>
            </a:r>
            <a:r>
              <a:rPr lang="en-US" altLang="en-US" sz="240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374677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236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00113" y="1268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1601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32138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508625" y="2492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71550" y="27082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411413" y="2276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55875" y="692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67175" y="23495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0591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68313" y="3429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092950" y="69215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 = T</a:t>
            </a:r>
            <a:r>
              <a:rPr lang="en-US" altLang="en-US" sz="2400" baseline="-25000"/>
              <a:t>max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092950" y="1268413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</a:t>
            </a:r>
            <a:r>
              <a:rPr lang="en-US" altLang="en-US" sz="2400" baseline="-25000"/>
              <a:t>R </a:t>
            </a:r>
            <a:r>
              <a:rPr lang="en-US" altLang="en-US" sz="2400"/>
              <a:t>= 0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79596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268538" y="38608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59200" y="38798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</a:t>
            </a:r>
            <a:r>
              <a:rPr lang="en-US" altLang="en-US" sz="2400" baseline="-25000"/>
              <a:t>max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92138" y="5103813"/>
            <a:ext cx="4662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= f (P, C</a:t>
            </a:r>
            <a:r>
              <a:rPr lang="en-US" altLang="en-US" sz="2400" baseline="-25000"/>
              <a:t>Ablood</a:t>
            </a:r>
            <a:r>
              <a:rPr lang="en-US" altLang="en-US" sz="2400"/>
              <a:t>, D)</a:t>
            </a:r>
          </a:p>
          <a:p>
            <a:pPr eaLnBrk="1" hangingPunct="1"/>
            <a:r>
              <a:rPr lang="en-US" altLang="en-US" sz="2400"/>
              <a:t>P-capillary permeability, </a:t>
            </a:r>
            <a:r>
              <a:rPr lang="en-US" altLang="en-US" sz="2400">
                <a:cs typeface="Arial" panose="020B0604020202020204" pitchFamily="34" charset="0"/>
              </a:rPr>
              <a:t>~ 1/m</a:t>
            </a:r>
            <a:r>
              <a:rPr lang="en-US" altLang="en-US" sz="2400" baseline="30000">
                <a:cs typeface="Arial" panose="020B0604020202020204" pitchFamily="34" charset="0"/>
              </a:rPr>
              <a:t>1/2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D-diffusion coefficient,</a:t>
            </a:r>
            <a:r>
              <a:rPr lang="en-US" altLang="en-US" sz="2400"/>
              <a:t> ~ 1/m</a:t>
            </a:r>
            <a:r>
              <a:rPr lang="en-US" altLang="en-US" sz="2400" baseline="30000"/>
              <a:t>1/2</a:t>
            </a:r>
            <a:r>
              <a:rPr lang="en-US" alt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5728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236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32138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08625" y="2492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11413" y="2276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555875" y="692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067175" y="23495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0591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79596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268538" y="38608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759200" y="38798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</a:t>
            </a:r>
            <a:r>
              <a:rPr lang="en-US" altLang="en-US" sz="2400" baseline="-25000"/>
              <a:t>max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2268538" y="9080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2771775" y="17732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>
            <a:off x="4572000" y="1916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3708400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>
            <a:off x="5219700" y="27082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H="1">
            <a:off x="2124075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2627313" y="3500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6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916238" y="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132138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203575" y="2420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411413" y="2276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555875" y="692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392488" y="668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0591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5795963" y="249237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2268538" y="38608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759200" y="38798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</a:t>
            </a:r>
            <a:r>
              <a:rPr lang="en-US" altLang="en-US" sz="2400" baseline="-25000"/>
              <a:t>max</a:t>
            </a:r>
          </a:p>
        </p:txBody>
      </p: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5435600" y="2852738"/>
            <a:ext cx="503238" cy="503237"/>
            <a:chOff x="4785" y="2205"/>
            <a:chExt cx="317" cy="317"/>
          </a:xfrm>
        </p:grpSpPr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4" name="Group 23"/>
          <p:cNvGrpSpPr>
            <a:grpSpLocks/>
          </p:cNvGrpSpPr>
          <p:nvPr/>
        </p:nvGrpSpPr>
        <p:grpSpPr bwMode="auto">
          <a:xfrm>
            <a:off x="4140200" y="2708275"/>
            <a:ext cx="503238" cy="503238"/>
            <a:chOff x="4785" y="2205"/>
            <a:chExt cx="317" cy="317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3059113" y="3644900"/>
            <a:ext cx="503237" cy="503238"/>
            <a:chOff x="4785" y="2205"/>
            <a:chExt cx="317" cy="317"/>
          </a:xfrm>
        </p:grpSpPr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9" name="Oval 2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2339975" y="2636838"/>
            <a:ext cx="503238" cy="503237"/>
            <a:chOff x="4785" y="2205"/>
            <a:chExt cx="317" cy="317"/>
          </a:xfrm>
        </p:grpSpPr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2" name="Oval 3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3" name="Group 32"/>
          <p:cNvGrpSpPr>
            <a:grpSpLocks/>
          </p:cNvGrpSpPr>
          <p:nvPr/>
        </p:nvGrpSpPr>
        <p:grpSpPr bwMode="auto">
          <a:xfrm>
            <a:off x="2484438" y="1052513"/>
            <a:ext cx="503237" cy="503237"/>
            <a:chOff x="4785" y="2205"/>
            <a:chExt cx="317" cy="317"/>
          </a:xfrm>
        </p:grpSpPr>
        <p:sp>
          <p:nvSpPr>
            <p:cNvPr id="54" name="Text Box 3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5" name="Oval 3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6" name="Group 35"/>
          <p:cNvGrpSpPr>
            <a:grpSpLocks/>
          </p:cNvGrpSpPr>
          <p:nvPr/>
        </p:nvGrpSpPr>
        <p:grpSpPr bwMode="auto">
          <a:xfrm>
            <a:off x="4859338" y="2060575"/>
            <a:ext cx="503237" cy="503238"/>
            <a:chOff x="4785" y="2205"/>
            <a:chExt cx="317" cy="317"/>
          </a:xfrm>
        </p:grpSpPr>
        <p:sp>
          <p:nvSpPr>
            <p:cNvPr id="57" name="Text Box 36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9" name="Group 38"/>
          <p:cNvGrpSpPr>
            <a:grpSpLocks/>
          </p:cNvGrpSpPr>
          <p:nvPr/>
        </p:nvGrpSpPr>
        <p:grpSpPr bwMode="auto">
          <a:xfrm>
            <a:off x="3059113" y="1916113"/>
            <a:ext cx="503237" cy="503237"/>
            <a:chOff x="4785" y="2205"/>
            <a:chExt cx="317" cy="317"/>
          </a:xfrm>
        </p:grpSpPr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61" name="Oval 40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62" name="Group 41"/>
          <p:cNvGrpSpPr>
            <a:grpSpLocks/>
          </p:cNvGrpSpPr>
          <p:nvPr/>
        </p:nvGrpSpPr>
        <p:grpSpPr bwMode="auto">
          <a:xfrm>
            <a:off x="3995738" y="549275"/>
            <a:ext cx="503237" cy="503238"/>
            <a:chOff x="4785" y="2205"/>
            <a:chExt cx="317" cy="317"/>
          </a:xfrm>
        </p:grpSpPr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65" name="Group 44"/>
          <p:cNvGrpSpPr>
            <a:grpSpLocks/>
          </p:cNvGrpSpPr>
          <p:nvPr/>
        </p:nvGrpSpPr>
        <p:grpSpPr bwMode="auto">
          <a:xfrm>
            <a:off x="5076825" y="1557338"/>
            <a:ext cx="503238" cy="503237"/>
            <a:chOff x="4785" y="2205"/>
            <a:chExt cx="317" cy="317"/>
          </a:xfrm>
        </p:grpSpPr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67" name="Oval 46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68" name="Group 47"/>
          <p:cNvGrpSpPr>
            <a:grpSpLocks/>
          </p:cNvGrpSpPr>
          <p:nvPr/>
        </p:nvGrpSpPr>
        <p:grpSpPr bwMode="auto">
          <a:xfrm>
            <a:off x="5724525" y="404813"/>
            <a:ext cx="503238" cy="503237"/>
            <a:chOff x="4785" y="2205"/>
            <a:chExt cx="317" cy="317"/>
          </a:xfrm>
        </p:grpSpPr>
        <p:sp>
          <p:nvSpPr>
            <p:cNvPr id="69" name="Text Box 48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70" name="Oval 49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6804025" y="1196975"/>
            <a:ext cx="503238" cy="503238"/>
            <a:chOff x="4785" y="2205"/>
            <a:chExt cx="317" cy="317"/>
          </a:xfrm>
        </p:grpSpPr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73" name="Oval 5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4" name="Group 53"/>
          <p:cNvGrpSpPr>
            <a:grpSpLocks/>
          </p:cNvGrpSpPr>
          <p:nvPr/>
        </p:nvGrpSpPr>
        <p:grpSpPr bwMode="auto">
          <a:xfrm>
            <a:off x="6804025" y="260350"/>
            <a:ext cx="503238" cy="503238"/>
            <a:chOff x="4785" y="2205"/>
            <a:chExt cx="317" cy="317"/>
          </a:xfrm>
        </p:grpSpPr>
        <p:sp>
          <p:nvSpPr>
            <p:cNvPr id="75" name="Text Box 5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7" name="Group 56"/>
          <p:cNvGrpSpPr>
            <a:grpSpLocks/>
          </p:cNvGrpSpPr>
          <p:nvPr/>
        </p:nvGrpSpPr>
        <p:grpSpPr bwMode="auto">
          <a:xfrm>
            <a:off x="7740650" y="836613"/>
            <a:ext cx="503238" cy="503237"/>
            <a:chOff x="4785" y="2205"/>
            <a:chExt cx="317" cy="317"/>
          </a:xfrm>
        </p:grpSpPr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0" name="Group 59"/>
          <p:cNvGrpSpPr>
            <a:grpSpLocks/>
          </p:cNvGrpSpPr>
          <p:nvPr/>
        </p:nvGrpSpPr>
        <p:grpSpPr bwMode="auto">
          <a:xfrm>
            <a:off x="3348038" y="1052513"/>
            <a:ext cx="503237" cy="503237"/>
            <a:chOff x="4785" y="2205"/>
            <a:chExt cx="317" cy="317"/>
          </a:xfrm>
        </p:grpSpPr>
        <p:sp>
          <p:nvSpPr>
            <p:cNvPr id="81" name="Text Box 6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2411413" y="3213100"/>
            <a:ext cx="503237" cy="503238"/>
            <a:chOff x="4785" y="2205"/>
            <a:chExt cx="317" cy="317"/>
          </a:xfrm>
        </p:grpSpPr>
        <p:sp>
          <p:nvSpPr>
            <p:cNvPr id="84" name="Text Box 6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85" name="Oval 6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6" name="Group 65"/>
          <p:cNvGrpSpPr>
            <a:grpSpLocks/>
          </p:cNvGrpSpPr>
          <p:nvPr/>
        </p:nvGrpSpPr>
        <p:grpSpPr bwMode="auto">
          <a:xfrm>
            <a:off x="3203575" y="2781300"/>
            <a:ext cx="503238" cy="503238"/>
            <a:chOff x="4785" y="2205"/>
            <a:chExt cx="317" cy="317"/>
          </a:xfrm>
        </p:grpSpPr>
        <p:sp>
          <p:nvSpPr>
            <p:cNvPr id="87" name="Text Box 66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9" name="Group 68"/>
          <p:cNvGrpSpPr>
            <a:grpSpLocks/>
          </p:cNvGrpSpPr>
          <p:nvPr/>
        </p:nvGrpSpPr>
        <p:grpSpPr bwMode="auto">
          <a:xfrm>
            <a:off x="4067175" y="1412875"/>
            <a:ext cx="503238" cy="503238"/>
            <a:chOff x="4785" y="2205"/>
            <a:chExt cx="317" cy="317"/>
          </a:xfrm>
        </p:grpSpPr>
        <p:sp>
          <p:nvSpPr>
            <p:cNvPr id="90" name="Text Box 69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91" name="Oval 70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2" name="Group 71"/>
          <p:cNvGrpSpPr>
            <a:grpSpLocks/>
          </p:cNvGrpSpPr>
          <p:nvPr/>
        </p:nvGrpSpPr>
        <p:grpSpPr bwMode="auto">
          <a:xfrm>
            <a:off x="3635375" y="3213100"/>
            <a:ext cx="503238" cy="503238"/>
            <a:chOff x="4785" y="2205"/>
            <a:chExt cx="317" cy="317"/>
          </a:xfrm>
        </p:grpSpPr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94" name="Oval 73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5" name="Group 74"/>
          <p:cNvGrpSpPr>
            <a:grpSpLocks/>
          </p:cNvGrpSpPr>
          <p:nvPr/>
        </p:nvGrpSpPr>
        <p:grpSpPr bwMode="auto">
          <a:xfrm>
            <a:off x="4859338" y="981075"/>
            <a:ext cx="503237" cy="503238"/>
            <a:chOff x="4785" y="2205"/>
            <a:chExt cx="317" cy="317"/>
          </a:xfrm>
        </p:grpSpPr>
        <p:sp>
          <p:nvSpPr>
            <p:cNvPr id="96" name="Text Box 75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97" name="Oval 76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8" name="Group 77"/>
          <p:cNvGrpSpPr>
            <a:grpSpLocks/>
          </p:cNvGrpSpPr>
          <p:nvPr/>
        </p:nvGrpSpPr>
        <p:grpSpPr bwMode="auto">
          <a:xfrm>
            <a:off x="6516688" y="3357563"/>
            <a:ext cx="503237" cy="503237"/>
            <a:chOff x="4785" y="2205"/>
            <a:chExt cx="317" cy="317"/>
          </a:xfrm>
        </p:grpSpPr>
        <p:sp>
          <p:nvSpPr>
            <p:cNvPr id="99" name="Text Box 78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00" name="Oval 79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01" name="Group 80"/>
          <p:cNvGrpSpPr>
            <a:grpSpLocks/>
          </p:cNvGrpSpPr>
          <p:nvPr/>
        </p:nvGrpSpPr>
        <p:grpSpPr bwMode="auto">
          <a:xfrm>
            <a:off x="4787900" y="3141663"/>
            <a:ext cx="503238" cy="503237"/>
            <a:chOff x="4785" y="2205"/>
            <a:chExt cx="317" cy="317"/>
          </a:xfrm>
        </p:grpSpPr>
        <p:sp>
          <p:nvSpPr>
            <p:cNvPr id="102" name="Text Box 8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03" name="Oval 8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04" name="Group 83"/>
          <p:cNvGrpSpPr>
            <a:grpSpLocks/>
          </p:cNvGrpSpPr>
          <p:nvPr/>
        </p:nvGrpSpPr>
        <p:grpSpPr bwMode="auto">
          <a:xfrm>
            <a:off x="2987675" y="333375"/>
            <a:ext cx="503238" cy="503238"/>
            <a:chOff x="4785" y="2205"/>
            <a:chExt cx="317" cy="317"/>
          </a:xfrm>
        </p:grpSpPr>
        <p:sp>
          <p:nvSpPr>
            <p:cNvPr id="105" name="Text Box 8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06" name="Oval 8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07" name="Group 86"/>
          <p:cNvGrpSpPr>
            <a:grpSpLocks/>
          </p:cNvGrpSpPr>
          <p:nvPr/>
        </p:nvGrpSpPr>
        <p:grpSpPr bwMode="auto">
          <a:xfrm>
            <a:off x="9539288" y="4435475"/>
            <a:ext cx="503237" cy="503238"/>
            <a:chOff x="4785" y="2205"/>
            <a:chExt cx="317" cy="317"/>
          </a:xfrm>
        </p:grpSpPr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09" name="Oval 8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10" name="Group 89"/>
          <p:cNvGrpSpPr>
            <a:grpSpLocks/>
          </p:cNvGrpSpPr>
          <p:nvPr/>
        </p:nvGrpSpPr>
        <p:grpSpPr bwMode="auto">
          <a:xfrm>
            <a:off x="6804025" y="2781300"/>
            <a:ext cx="503238" cy="503238"/>
            <a:chOff x="4785" y="2205"/>
            <a:chExt cx="317" cy="317"/>
          </a:xfrm>
        </p:grpSpPr>
        <p:sp>
          <p:nvSpPr>
            <p:cNvPr id="111" name="Text Box 9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12" name="Oval 9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13" name="Group 92"/>
          <p:cNvGrpSpPr>
            <a:grpSpLocks/>
          </p:cNvGrpSpPr>
          <p:nvPr/>
        </p:nvGrpSpPr>
        <p:grpSpPr bwMode="auto">
          <a:xfrm>
            <a:off x="4284663" y="2060575"/>
            <a:ext cx="503237" cy="503238"/>
            <a:chOff x="4785" y="2205"/>
            <a:chExt cx="317" cy="317"/>
          </a:xfrm>
        </p:grpSpPr>
        <p:sp>
          <p:nvSpPr>
            <p:cNvPr id="114" name="Text Box 9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15" name="Oval 9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16" name="Group 95"/>
          <p:cNvGrpSpPr>
            <a:grpSpLocks/>
          </p:cNvGrpSpPr>
          <p:nvPr/>
        </p:nvGrpSpPr>
        <p:grpSpPr bwMode="auto">
          <a:xfrm>
            <a:off x="5651500" y="1989138"/>
            <a:ext cx="503238" cy="503237"/>
            <a:chOff x="4785" y="2205"/>
            <a:chExt cx="317" cy="317"/>
          </a:xfrm>
        </p:grpSpPr>
        <p:sp>
          <p:nvSpPr>
            <p:cNvPr id="117" name="Text Box 96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18" name="Oval 97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19" name="Group 98"/>
          <p:cNvGrpSpPr>
            <a:grpSpLocks/>
          </p:cNvGrpSpPr>
          <p:nvPr/>
        </p:nvGrpSpPr>
        <p:grpSpPr bwMode="auto">
          <a:xfrm>
            <a:off x="3635375" y="1989138"/>
            <a:ext cx="503238" cy="503237"/>
            <a:chOff x="4785" y="2205"/>
            <a:chExt cx="317" cy="317"/>
          </a:xfrm>
        </p:grpSpPr>
        <p:sp>
          <p:nvSpPr>
            <p:cNvPr id="120" name="Text Box 99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121" name="Oval 100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122" name="Text Box 101"/>
          <p:cNvSpPr txBox="1">
            <a:spLocks noChangeArrowheads="1"/>
          </p:cNvSpPr>
          <p:nvPr/>
        </p:nvSpPr>
        <p:spPr bwMode="auto">
          <a:xfrm>
            <a:off x="376238" y="5175250"/>
            <a:ext cx="84439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High receptor density, high specific radioactivity: </a:t>
            </a:r>
          </a:p>
          <a:p>
            <a:pPr eaLnBrk="1" hangingPunct="1"/>
            <a:r>
              <a:rPr lang="en-US" altLang="en-US" sz="2400"/>
              <a:t>penetration is limited but nearly all Affibody molecules are bound to receptor and retained in tumor</a:t>
            </a:r>
          </a:p>
        </p:txBody>
      </p:sp>
    </p:spTree>
    <p:extLst>
      <p:ext uri="{BB962C8B-B14F-4D97-AF65-F5344CB8AC3E}">
        <p14:creationId xmlns:p14="http://schemas.microsoft.com/office/powerpoint/2010/main" val="2822984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236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32138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08625" y="2492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11413" y="2276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555875" y="692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067175" y="23495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0591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79596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268538" y="38608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759200" y="38798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</a:t>
            </a:r>
            <a:r>
              <a:rPr lang="en-US" altLang="en-US" sz="2400" baseline="-25000"/>
              <a:t>max</a:t>
            </a:r>
          </a:p>
        </p:txBody>
      </p: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5435600" y="2852738"/>
            <a:ext cx="503238" cy="503237"/>
            <a:chOff x="4785" y="2205"/>
            <a:chExt cx="317" cy="317"/>
          </a:xfrm>
        </p:grpSpPr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4140200" y="2708275"/>
            <a:ext cx="503238" cy="503238"/>
            <a:chOff x="4785" y="2205"/>
            <a:chExt cx="317" cy="317"/>
          </a:xfrm>
        </p:grpSpPr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3059113" y="3644900"/>
            <a:ext cx="503237" cy="503238"/>
            <a:chOff x="4785" y="2205"/>
            <a:chExt cx="317" cy="317"/>
          </a:xfrm>
        </p:grpSpPr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2339975" y="2636838"/>
            <a:ext cx="503238" cy="503237"/>
            <a:chOff x="4785" y="2205"/>
            <a:chExt cx="317" cy="317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2484438" y="1052513"/>
            <a:ext cx="503237" cy="503237"/>
            <a:chOff x="4785" y="2205"/>
            <a:chExt cx="317" cy="317"/>
          </a:xfrm>
        </p:grpSpPr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3" name="Group 42"/>
          <p:cNvGrpSpPr>
            <a:grpSpLocks/>
          </p:cNvGrpSpPr>
          <p:nvPr/>
        </p:nvGrpSpPr>
        <p:grpSpPr bwMode="auto">
          <a:xfrm>
            <a:off x="4859338" y="2060575"/>
            <a:ext cx="503237" cy="503238"/>
            <a:chOff x="4785" y="2205"/>
            <a:chExt cx="317" cy="317"/>
          </a:xfrm>
        </p:grpSpPr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5" name="Oval 4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3059113" y="1916113"/>
            <a:ext cx="503237" cy="503237"/>
            <a:chOff x="4785" y="2205"/>
            <a:chExt cx="317" cy="317"/>
          </a:xfrm>
        </p:grpSpPr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3995738" y="549275"/>
            <a:ext cx="503237" cy="503238"/>
            <a:chOff x="4785" y="2205"/>
            <a:chExt cx="317" cy="317"/>
          </a:xfrm>
        </p:grpSpPr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1" name="Oval 50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2" name="Group 51"/>
          <p:cNvGrpSpPr>
            <a:grpSpLocks/>
          </p:cNvGrpSpPr>
          <p:nvPr/>
        </p:nvGrpSpPr>
        <p:grpSpPr bwMode="auto">
          <a:xfrm>
            <a:off x="6588125" y="2565400"/>
            <a:ext cx="503238" cy="503238"/>
            <a:chOff x="4785" y="2205"/>
            <a:chExt cx="317" cy="317"/>
          </a:xfrm>
        </p:grpSpPr>
        <p:sp>
          <p:nvSpPr>
            <p:cNvPr id="43" name="Text Box 52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5724525" y="404813"/>
            <a:ext cx="503238" cy="503237"/>
            <a:chOff x="4785" y="2205"/>
            <a:chExt cx="317" cy="317"/>
          </a:xfrm>
        </p:grpSpPr>
        <p:sp>
          <p:nvSpPr>
            <p:cNvPr id="46" name="Text Box 55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7" name="Oval 56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8" name="Group 57"/>
          <p:cNvGrpSpPr>
            <a:grpSpLocks/>
          </p:cNvGrpSpPr>
          <p:nvPr/>
        </p:nvGrpSpPr>
        <p:grpSpPr bwMode="auto">
          <a:xfrm>
            <a:off x="6804025" y="1196975"/>
            <a:ext cx="503238" cy="503238"/>
            <a:chOff x="4785" y="2205"/>
            <a:chExt cx="317" cy="317"/>
          </a:xfrm>
        </p:grpSpPr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1" name="Group 60"/>
          <p:cNvGrpSpPr>
            <a:grpSpLocks/>
          </p:cNvGrpSpPr>
          <p:nvPr/>
        </p:nvGrpSpPr>
        <p:grpSpPr bwMode="auto">
          <a:xfrm>
            <a:off x="6804025" y="260350"/>
            <a:ext cx="503238" cy="503238"/>
            <a:chOff x="4785" y="2205"/>
            <a:chExt cx="317" cy="317"/>
          </a:xfrm>
        </p:grpSpPr>
        <p:sp>
          <p:nvSpPr>
            <p:cNvPr id="52" name="Text Box 6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3" name="Oval 6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4" name="Group 63"/>
          <p:cNvGrpSpPr>
            <a:grpSpLocks/>
          </p:cNvGrpSpPr>
          <p:nvPr/>
        </p:nvGrpSpPr>
        <p:grpSpPr bwMode="auto">
          <a:xfrm>
            <a:off x="7740650" y="836613"/>
            <a:ext cx="503238" cy="503237"/>
            <a:chOff x="4785" y="2205"/>
            <a:chExt cx="317" cy="317"/>
          </a:xfrm>
        </p:grpSpPr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6" name="Oval 6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7" name="Group 66"/>
          <p:cNvGrpSpPr>
            <a:grpSpLocks/>
          </p:cNvGrpSpPr>
          <p:nvPr/>
        </p:nvGrpSpPr>
        <p:grpSpPr bwMode="auto">
          <a:xfrm>
            <a:off x="7596188" y="2492375"/>
            <a:ext cx="503237" cy="503238"/>
            <a:chOff x="4785" y="2205"/>
            <a:chExt cx="317" cy="317"/>
          </a:xfrm>
        </p:grpSpPr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9" name="Oval 6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250825" y="5229225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Low receptor density, high specific radioactivity: </a:t>
            </a:r>
          </a:p>
          <a:p>
            <a:pPr eaLnBrk="1" hangingPunct="1"/>
            <a:r>
              <a:rPr lang="en-US" altLang="en-US" sz="2400"/>
              <a:t>penetration is deeper, and still, nearly all Affibody molecules are bound to receptor and retained in tumor</a:t>
            </a:r>
          </a:p>
        </p:txBody>
      </p:sp>
    </p:spTree>
    <p:extLst>
      <p:ext uri="{BB962C8B-B14F-4D97-AF65-F5344CB8AC3E}">
        <p14:creationId xmlns:p14="http://schemas.microsoft.com/office/powerpoint/2010/main" val="414126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538516"/>
            <a:ext cx="10911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CARRIER:</a:t>
            </a:r>
            <a:r>
              <a:rPr lang="en-GB" sz="2400" dirty="0">
                <a:solidFill>
                  <a:srgbClr val="000000"/>
                </a:solidFill>
              </a:rPr>
              <a:t>  An inactive material deliberately added to a specified radioactive substance to ensure that the radioactivity will behave normally in all subsequent chemical and physical processes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b="1" dirty="0" smtClean="0"/>
              <a:t>ISOTOPIC CARRIER:  </a:t>
            </a:r>
            <a:r>
              <a:rPr lang="en-GB" sz="2400" dirty="0"/>
              <a:t>A carrier  which differs only in isotopic composition from the trace substance it has to carry.  </a:t>
            </a:r>
          </a:p>
          <a:p>
            <a:endParaRPr lang="en-GB" sz="2400" dirty="0"/>
          </a:p>
          <a:p>
            <a:r>
              <a:rPr lang="en-GB" sz="2400" b="1" dirty="0" smtClean="0"/>
              <a:t>NONISOTOPIC CARRIER:  </a:t>
            </a:r>
            <a:r>
              <a:rPr lang="en-GB" sz="2400" dirty="0"/>
              <a:t>A carrier  which is not an isotope (that is, it is a different element) of the trace substance or substances it has to carry. </a:t>
            </a:r>
          </a:p>
        </p:txBody>
      </p:sp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02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124075" y="333375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268538" y="3333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6238" y="43830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blood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79700" y="43830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tissue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258888" y="6207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32363" y="17002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132138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08625" y="2492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11413" y="22764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319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555875" y="6921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067175" y="23495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059113" y="32845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79596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268538" y="38608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59200" y="38798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 </a:t>
            </a:r>
            <a:r>
              <a:rPr lang="en-US" altLang="en-US" sz="2400" baseline="-25000"/>
              <a:t>max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5435600" y="2852738"/>
            <a:ext cx="503238" cy="503237"/>
            <a:chOff x="4785" y="2205"/>
            <a:chExt cx="317" cy="317"/>
          </a:xfrm>
        </p:grpSpPr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4140200" y="2708275"/>
            <a:ext cx="503238" cy="503238"/>
            <a:chOff x="4785" y="2205"/>
            <a:chExt cx="317" cy="317"/>
          </a:xfrm>
        </p:grpSpPr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3059113" y="3644900"/>
            <a:ext cx="503237" cy="503238"/>
            <a:chOff x="4785" y="2205"/>
            <a:chExt cx="317" cy="317"/>
          </a:xfrm>
        </p:grpSpPr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2339975" y="2636838"/>
            <a:ext cx="503238" cy="503237"/>
            <a:chOff x="4785" y="2205"/>
            <a:chExt cx="317" cy="317"/>
          </a:xfrm>
        </p:grpSpPr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2484438" y="1052513"/>
            <a:ext cx="503237" cy="503237"/>
            <a:chOff x="4785" y="2205"/>
            <a:chExt cx="317" cy="317"/>
          </a:xfrm>
        </p:grpSpPr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4859338" y="2060575"/>
            <a:ext cx="503237" cy="503238"/>
            <a:chOff x="4785" y="2205"/>
            <a:chExt cx="317" cy="317"/>
          </a:xfrm>
        </p:grpSpPr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3059113" y="1916113"/>
            <a:ext cx="503237" cy="503237"/>
            <a:chOff x="4785" y="2205"/>
            <a:chExt cx="317" cy="317"/>
          </a:xfrm>
        </p:grpSpPr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3995738" y="549275"/>
            <a:ext cx="503237" cy="503238"/>
            <a:chOff x="4785" y="2205"/>
            <a:chExt cx="317" cy="317"/>
          </a:xfrm>
        </p:grpSpPr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6588125" y="2565400"/>
            <a:ext cx="503238" cy="503238"/>
            <a:chOff x="4785" y="2205"/>
            <a:chExt cx="317" cy="317"/>
          </a:xfrm>
        </p:grpSpPr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5" name="Group 50"/>
          <p:cNvGrpSpPr>
            <a:grpSpLocks/>
          </p:cNvGrpSpPr>
          <p:nvPr/>
        </p:nvGrpSpPr>
        <p:grpSpPr bwMode="auto">
          <a:xfrm>
            <a:off x="5724525" y="404813"/>
            <a:ext cx="503238" cy="503237"/>
            <a:chOff x="4785" y="2205"/>
            <a:chExt cx="317" cy="317"/>
          </a:xfrm>
        </p:grpSpPr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6804025" y="1196975"/>
            <a:ext cx="503238" cy="503238"/>
            <a:chOff x="4785" y="2205"/>
            <a:chExt cx="317" cy="317"/>
          </a:xfrm>
        </p:grpSpPr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1" name="Group 56"/>
          <p:cNvGrpSpPr>
            <a:grpSpLocks/>
          </p:cNvGrpSpPr>
          <p:nvPr/>
        </p:nvGrpSpPr>
        <p:grpSpPr bwMode="auto">
          <a:xfrm>
            <a:off x="6804025" y="260350"/>
            <a:ext cx="503238" cy="503238"/>
            <a:chOff x="4785" y="2205"/>
            <a:chExt cx="317" cy="317"/>
          </a:xfrm>
        </p:grpSpPr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4" name="Group 59"/>
          <p:cNvGrpSpPr>
            <a:grpSpLocks/>
          </p:cNvGrpSpPr>
          <p:nvPr/>
        </p:nvGrpSpPr>
        <p:grpSpPr bwMode="auto">
          <a:xfrm>
            <a:off x="7740650" y="836613"/>
            <a:ext cx="503238" cy="503237"/>
            <a:chOff x="4785" y="2205"/>
            <a:chExt cx="317" cy="317"/>
          </a:xfrm>
        </p:grpSpPr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57" name="Group 62"/>
          <p:cNvGrpSpPr>
            <a:grpSpLocks/>
          </p:cNvGrpSpPr>
          <p:nvPr/>
        </p:nvGrpSpPr>
        <p:grpSpPr bwMode="auto">
          <a:xfrm>
            <a:off x="7596188" y="2492375"/>
            <a:ext cx="503237" cy="503238"/>
            <a:chOff x="4785" y="2205"/>
            <a:chExt cx="317" cy="317"/>
          </a:xfrm>
        </p:grpSpPr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4818" y="221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R</a:t>
              </a:r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>
              <a:off x="4785" y="220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323850" y="5084763"/>
            <a:ext cx="8496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Low receptor density, low specific radioactivity:</a:t>
            </a:r>
          </a:p>
          <a:p>
            <a:pPr eaLnBrk="1" hangingPunct="1"/>
            <a:r>
              <a:rPr lang="en-US" altLang="en-US" sz="2400"/>
              <a:t>A part of receptors within Affibody molecules range is blocked by non-labeled ligands. Radioactive signal from tumor decreases.</a:t>
            </a:r>
          </a:p>
        </p:txBody>
      </p:sp>
    </p:spTree>
    <p:extLst>
      <p:ext uri="{BB962C8B-B14F-4D97-AF65-F5344CB8AC3E}">
        <p14:creationId xmlns:p14="http://schemas.microsoft.com/office/powerpoint/2010/main" val="1226454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3213" y="1526458"/>
            <a:ext cx="1179046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0000"/>
                </a:solidFill>
                <a:latin typeface="PraxisSemiBold" pitchFamily="2" charset="0"/>
              </a:rPr>
              <a:t>too high specific radioactivity (= too low injected mass) of  </a:t>
            </a:r>
            <a:r>
              <a:rPr lang="en-GB" altLang="en-US" sz="2800" b="1" baseline="30000" dirty="0" smtClean="0">
                <a:solidFill>
                  <a:srgbClr val="000000"/>
                </a:solidFill>
                <a:latin typeface="PraxisSemiBold" pitchFamily="2" charset="0"/>
              </a:rPr>
              <a:t>111</a:t>
            </a:r>
            <a:r>
              <a:rPr lang="en-GB" altLang="en-US" sz="2800" b="1" dirty="0" smtClean="0">
                <a:solidFill>
                  <a:srgbClr val="000000"/>
                </a:solidFill>
                <a:latin typeface="PraxisSemiBold" pitchFamily="2" charset="0"/>
              </a:rPr>
              <a:t>In-DOTA-Z</a:t>
            </a:r>
            <a:r>
              <a:rPr lang="en-GB" altLang="en-US" sz="2800" b="1" baseline="-25000" dirty="0" smtClean="0">
                <a:solidFill>
                  <a:srgbClr val="000000"/>
                </a:solidFill>
                <a:latin typeface="PraxisSemiBold" pitchFamily="2" charset="0"/>
              </a:rPr>
              <a:t>HER2:342 </a:t>
            </a:r>
            <a:r>
              <a:rPr lang="en-GB" altLang="en-US" sz="2800" b="1" dirty="0" smtClean="0">
                <a:solidFill>
                  <a:srgbClr val="FF0000"/>
                </a:solidFill>
                <a:latin typeface="PraxisSemiBold" pitchFamily="2" charset="0"/>
              </a:rPr>
              <a:t>complicates</a:t>
            </a:r>
            <a:r>
              <a:rPr lang="en-GB" altLang="en-US" sz="2800" b="1" dirty="0" smtClean="0">
                <a:solidFill>
                  <a:srgbClr val="000000"/>
                </a:solidFill>
                <a:latin typeface="PraxisSemiBold" pitchFamily="2" charset="0"/>
              </a:rPr>
              <a:t> discrimination between xenografts with high and low expression of HER2;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000000"/>
              </a:solidFill>
              <a:latin typeface="PraxisSemiBold" pitchFamily="2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0000"/>
                </a:solidFill>
                <a:latin typeface="PraxisSemiBold" pitchFamily="2" charset="0"/>
              </a:rPr>
              <a:t>optimal specific radioactivity </a:t>
            </a:r>
            <a:r>
              <a:rPr lang="en-GB" altLang="en-US" sz="2800" b="1" dirty="0" smtClean="0">
                <a:solidFill>
                  <a:srgbClr val="FF0000"/>
                </a:solidFill>
                <a:latin typeface="PraxisSemiBold" pitchFamily="2" charset="0"/>
              </a:rPr>
              <a:t>enables</a:t>
            </a:r>
            <a:r>
              <a:rPr lang="en-GB" altLang="en-US" sz="2800" b="1" dirty="0" smtClean="0">
                <a:solidFill>
                  <a:srgbClr val="000000"/>
                </a:solidFill>
                <a:latin typeface="PraxisSemiBold" pitchFamily="2" charset="0"/>
              </a:rPr>
              <a:t> discrimination between xenografts with high and low expression of HER2;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altLang="en-US" sz="2800" b="1" dirty="0" smtClean="0">
              <a:solidFill>
                <a:srgbClr val="000000"/>
              </a:solidFill>
              <a:latin typeface="PraxisSemiBold" pitchFamily="2" charset="0"/>
            </a:endParaRPr>
          </a:p>
        </p:txBody>
      </p:sp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844" y="6457890"/>
            <a:ext cx="6392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/>
              <a:t>Tolmachev et al. </a:t>
            </a:r>
            <a:r>
              <a:rPr lang="en-GB" b="1" i="1" dirty="0" err="1"/>
              <a:t>Eur</a:t>
            </a:r>
            <a:r>
              <a:rPr lang="en-GB" b="1" i="1" dirty="0"/>
              <a:t> J </a:t>
            </a:r>
            <a:r>
              <a:rPr lang="en-GB" b="1" i="1" dirty="0" err="1"/>
              <a:t>Nucl</a:t>
            </a:r>
            <a:r>
              <a:rPr lang="en-GB" b="1" i="1" dirty="0"/>
              <a:t> Med </a:t>
            </a:r>
            <a:r>
              <a:rPr lang="en-GB" b="1" i="1" dirty="0" err="1"/>
              <a:t>Mol</a:t>
            </a:r>
            <a:r>
              <a:rPr lang="en-GB" b="1" i="1" dirty="0"/>
              <a:t> </a:t>
            </a:r>
            <a:r>
              <a:rPr lang="en-GB" b="1" i="1" dirty="0" smtClean="0"/>
              <a:t>Imaging 2010:531-539</a:t>
            </a:r>
            <a:r>
              <a:rPr lang="en-GB" sz="2000" b="1" i="1" dirty="0" smtClean="0"/>
              <a:t>. </a:t>
            </a:r>
            <a:endParaRPr lang="en-GB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901455" y="143887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 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32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1455" y="143887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Conclusions: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67" y="1798572"/>
            <a:ext cx="11509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 the case of </a:t>
            </a:r>
            <a:r>
              <a:rPr lang="en-GB" sz="2800" b="1" dirty="0" smtClean="0">
                <a:solidFill>
                  <a:srgbClr val="FF0000"/>
                </a:solidFill>
              </a:rPr>
              <a:t>radionuclide therapy, molar activity must be high!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 the case of imaging of a </a:t>
            </a:r>
            <a:r>
              <a:rPr lang="en-GB" sz="2800" b="1" dirty="0" smtClean="0">
                <a:solidFill>
                  <a:srgbClr val="FF0000"/>
                </a:solidFill>
              </a:rPr>
              <a:t>high-affinity low-capacity  system, </a:t>
            </a:r>
            <a:r>
              <a:rPr lang="en-GB" sz="2800" b="1" dirty="0">
                <a:solidFill>
                  <a:srgbClr val="FF0000"/>
                </a:solidFill>
              </a:rPr>
              <a:t>molar activity must be as high as possible</a:t>
            </a:r>
            <a:r>
              <a:rPr lang="en-GB" sz="2800" b="1" dirty="0" smtClean="0"/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Adding of carrier is utterly undesirable in these cases</a:t>
            </a:r>
            <a:endParaRPr lang="en-GB" sz="2800" b="1" dirty="0"/>
          </a:p>
          <a:p>
            <a:endParaRPr lang="en-GB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55692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" y="1457325"/>
            <a:ext cx="119100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For several radiolabelled peptides, the lowest injected mass does not provide the highest tumour uptake and the highest tumour-to-organ ratios.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4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Increase of an injected antibody mass permits to suppress an interception of labelled antibodies by shed antigen in circulation.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4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Increase of injected mass permits radiolabelled proteins and peptides to break though the “liver barrier” in the case of target expression on hepatocytes;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Increase of injected mass (decrease of molar activity) permits to minimize uptake of radiolabelled proteins and peptides in target-expressing tissues and increase tumour-to-tissue ratios</a:t>
            </a:r>
            <a:r>
              <a:rPr lang="en-GB" sz="2800" b="1" dirty="0" smtClean="0"/>
              <a:t>;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901455" y="143887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Conclusions: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43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1455" y="143887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Conclusions: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  <p:pic>
        <p:nvPicPr>
          <p:cNvPr id="4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457325"/>
            <a:ext cx="11951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0000"/>
                </a:solidFill>
              </a:rPr>
              <a:t>too </a:t>
            </a:r>
            <a:r>
              <a:rPr lang="en-GB" altLang="en-US" sz="2800" b="1" dirty="0">
                <a:solidFill>
                  <a:srgbClr val="000000"/>
                </a:solidFill>
              </a:rPr>
              <a:t>high specific radioactivity (= too low injected mass) of  </a:t>
            </a:r>
            <a:r>
              <a:rPr lang="en-GB" altLang="en-US" sz="2800" b="1" baseline="30000" dirty="0">
                <a:solidFill>
                  <a:srgbClr val="000000"/>
                </a:solidFill>
              </a:rPr>
              <a:t>111</a:t>
            </a:r>
            <a:r>
              <a:rPr lang="en-GB" altLang="en-US" sz="2800" b="1" dirty="0">
                <a:solidFill>
                  <a:srgbClr val="000000"/>
                </a:solidFill>
              </a:rPr>
              <a:t>In-DOTA-Z</a:t>
            </a:r>
            <a:r>
              <a:rPr lang="en-GB" altLang="en-US" sz="2800" b="1" baseline="-25000" dirty="0">
                <a:solidFill>
                  <a:srgbClr val="000000"/>
                </a:solidFill>
              </a:rPr>
              <a:t>HER2:342 </a:t>
            </a:r>
            <a:r>
              <a:rPr lang="en-GB" altLang="en-US" sz="2800" b="1" dirty="0">
                <a:solidFill>
                  <a:srgbClr val="FF0000"/>
                </a:solidFill>
              </a:rPr>
              <a:t>complicates</a:t>
            </a:r>
            <a:r>
              <a:rPr lang="en-GB" altLang="en-US" sz="2800" b="1" dirty="0">
                <a:solidFill>
                  <a:srgbClr val="000000"/>
                </a:solidFill>
              </a:rPr>
              <a:t> discrimination between xenografts with high and low expression of HER2;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000000"/>
                </a:solidFill>
              </a:rPr>
              <a:t>optimal specific radioactivity </a:t>
            </a:r>
            <a:r>
              <a:rPr lang="en-GB" altLang="en-US" sz="2800" b="1" dirty="0">
                <a:solidFill>
                  <a:srgbClr val="FF0000"/>
                </a:solidFill>
              </a:rPr>
              <a:t>enables</a:t>
            </a:r>
            <a:r>
              <a:rPr lang="en-GB" altLang="en-US" sz="2800" b="1" dirty="0">
                <a:solidFill>
                  <a:srgbClr val="000000"/>
                </a:solidFill>
              </a:rPr>
              <a:t> discrimination between xenografts with high and low expression of HER2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1400" b="1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The </a:t>
            </a:r>
            <a:r>
              <a:rPr lang="en-GB" sz="2800" b="1" dirty="0"/>
              <a:t>optimal injected mass  is </a:t>
            </a:r>
            <a:r>
              <a:rPr lang="en-GB" sz="2800" b="1" dirty="0" smtClean="0"/>
              <a:t>not always </a:t>
            </a:r>
            <a:r>
              <a:rPr lang="en-GB" sz="2800" b="1" dirty="0"/>
              <a:t>the lowest one.</a:t>
            </a:r>
            <a:r>
              <a:rPr lang="en-GB" sz="2800" b="1" dirty="0">
                <a:sym typeface="Wingdings" panose="05000000000000000000" pitchFamily="2" charset="2"/>
              </a:rPr>
              <a:t></a:t>
            </a:r>
            <a:r>
              <a:rPr lang="en-GB" sz="2800" b="1" dirty="0"/>
              <a:t> The optimal molar activity is not always the highest one. </a:t>
            </a:r>
          </a:p>
        </p:txBody>
      </p:sp>
    </p:spTree>
    <p:extLst>
      <p:ext uri="{BB962C8B-B14F-4D97-AF65-F5344CB8AC3E}">
        <p14:creationId xmlns:p14="http://schemas.microsoft.com/office/powerpoint/2010/main" val="309171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0410" y="2259075"/>
            <a:ext cx="8712622" cy="4398328"/>
            <a:chOff x="2390775" y="2032952"/>
            <a:chExt cx="8712622" cy="4398328"/>
          </a:xfrm>
        </p:grpSpPr>
        <p:pic>
          <p:nvPicPr>
            <p:cNvPr id="2050" name="Picture 2" descr="Drug Receptor - an overview | ScienceDirect Topic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75" y="2032952"/>
              <a:ext cx="6933188" cy="439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418320" y="3342640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= Non-specific</a:t>
              </a:r>
              <a:endParaRPr lang="en-GB" sz="2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30080" y="438912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/>
                <a:t>= Specific</a:t>
              </a:r>
              <a:endParaRPr lang="en-GB" sz="2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46969" y="127565"/>
            <a:ext cx="8209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Specific binding of a ligand to a receptor is saturable!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 Exceedingly high concentration of a ligand does not contribute  to a specific binding but contributes to unspecific!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3032" y="4594986"/>
            <a:ext cx="29972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 = </a:t>
            </a:r>
            <a:r>
              <a:rPr lang="en-GB" sz="2800" b="1" dirty="0" err="1" smtClean="0"/>
              <a:t>B</a:t>
            </a:r>
            <a:r>
              <a:rPr lang="en-GB" sz="2800" b="1" baseline="-25000" dirty="0" err="1" smtClean="0"/>
              <a:t>max</a:t>
            </a:r>
            <a:r>
              <a:rPr lang="en-GB" sz="2800" b="1" dirty="0" smtClean="0"/>
              <a:t> × F/(K</a:t>
            </a:r>
            <a:r>
              <a:rPr lang="en-GB" sz="2800" b="1" baseline="-25000" dirty="0" smtClean="0"/>
              <a:t>D</a:t>
            </a:r>
            <a:r>
              <a:rPr lang="en-GB" sz="2800" b="1" dirty="0" smtClean="0"/>
              <a:t>+F)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6872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070" cy="1457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217" y="72075"/>
            <a:ext cx="10315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Specific binding of a ligand to a receptor is saturable!</a:t>
            </a:r>
          </a:p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 Exceedingly high concentration of a ligand does not contribute  to a specific binding but contributes to unspecific!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079" y="5743339"/>
            <a:ext cx="1150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 the case of radionuclide therapy, molar activity must be high!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239"/>
          <a:stretch/>
        </p:blipFill>
        <p:spPr>
          <a:xfrm>
            <a:off x="3190006" y="1791015"/>
            <a:ext cx="4800370" cy="37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070" cy="1457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720" y="5795315"/>
            <a:ext cx="11524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In the case of imaging of a high-affinity low-capacity  system, molar activity must be as high as possible!</a:t>
            </a:r>
            <a:endParaRPr lang="en-GB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105652" y="2076376"/>
            <a:ext cx="7714116" cy="3334178"/>
            <a:chOff x="2120766" y="1842108"/>
            <a:chExt cx="7714116" cy="3334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766" y="1842108"/>
              <a:ext cx="7714116" cy="23485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2221" y="4345289"/>
              <a:ext cx="72837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High specific              Medium specific             Low specific</a:t>
              </a:r>
            </a:p>
            <a:p>
              <a:r>
                <a:rPr lang="en-GB" sz="2400" b="1" dirty="0" smtClean="0"/>
                <a:t>     activity                        </a:t>
              </a:r>
              <a:r>
                <a:rPr lang="en-GB" sz="2400" b="1" dirty="0" err="1" smtClean="0"/>
                <a:t>activity</a:t>
              </a:r>
              <a:r>
                <a:rPr lang="en-GB" sz="2400" b="1" dirty="0" smtClean="0"/>
                <a:t>                             </a:t>
              </a:r>
              <a:r>
                <a:rPr lang="en-GB" sz="2400" b="1" dirty="0" err="1" smtClean="0"/>
                <a:t>activity</a:t>
              </a:r>
              <a:endParaRPr lang="en-GB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9257" y="260962"/>
            <a:ext cx="9265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Imaging of dopamine receptors in brain using [</a:t>
            </a:r>
            <a:r>
              <a:rPr lang="en-GB" sz="2800" b="1" baseline="30000" dirty="0" smtClean="0">
                <a:solidFill>
                  <a:srgbClr val="0070C0"/>
                </a:solidFill>
              </a:rPr>
              <a:t>11</a:t>
            </a:r>
            <a:r>
              <a:rPr lang="en-GB" sz="2800" b="1" dirty="0" smtClean="0">
                <a:solidFill>
                  <a:srgbClr val="0070C0"/>
                </a:solidFill>
              </a:rPr>
              <a:t>C] </a:t>
            </a:r>
            <a:r>
              <a:rPr lang="en-GB" sz="2800" b="1" dirty="0" err="1" smtClean="0">
                <a:solidFill>
                  <a:srgbClr val="0070C0"/>
                </a:solidFill>
              </a:rPr>
              <a:t>raclopride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38" y="1896813"/>
            <a:ext cx="11509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 the case of </a:t>
            </a:r>
            <a:r>
              <a:rPr lang="en-GB" sz="2800" b="1" dirty="0" smtClean="0">
                <a:solidFill>
                  <a:srgbClr val="FF0000"/>
                </a:solidFill>
              </a:rPr>
              <a:t>radionuclide therapy, molar activity must high!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In the case of imaging of a </a:t>
            </a:r>
            <a:r>
              <a:rPr lang="en-GB" sz="2800" b="1" dirty="0" smtClean="0">
                <a:solidFill>
                  <a:srgbClr val="FF0000"/>
                </a:solidFill>
              </a:rPr>
              <a:t>high-affinity low-capacity  system, </a:t>
            </a:r>
            <a:r>
              <a:rPr lang="en-GB" sz="2800" b="1" dirty="0">
                <a:solidFill>
                  <a:srgbClr val="FF0000"/>
                </a:solidFill>
              </a:rPr>
              <a:t>molar activity must be as high as possible</a:t>
            </a:r>
            <a:r>
              <a:rPr lang="en-GB" sz="2800" b="1" dirty="0" smtClean="0"/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 smtClean="0"/>
              <a:t>Adding of carrier is utterly undesirable in these cases</a:t>
            </a:r>
            <a:endParaRPr lang="en-GB" sz="2800" b="1" dirty="0"/>
          </a:p>
          <a:p>
            <a:endParaRPr lang="en-GB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b="1" dirty="0"/>
          </a:p>
        </p:txBody>
      </p:sp>
      <p:pic>
        <p:nvPicPr>
          <p:cNvPr id="3" name="Picture 4" descr="UU_logo_pc_sv_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1455" y="143887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0070C0"/>
                </a:solidFill>
                <a:latin typeface="PraxisSemiBold" pitchFamily="2" charset="0"/>
              </a:rPr>
              <a:t>Conclusions </a:t>
            </a:r>
            <a:endParaRPr lang="en-GB" altLang="en-US" sz="3200" b="1" dirty="0">
              <a:solidFill>
                <a:srgbClr val="0070C0"/>
              </a:solidFill>
              <a:latin typeface="Praxis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9880" y="406400"/>
            <a:ext cx="1167892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70C0"/>
                </a:solidFill>
                <a:latin typeface="+mn-lt"/>
              </a:rPr>
              <a:t>       </a:t>
            </a:r>
            <a:r>
              <a:rPr lang="en-US" altLang="en-US" sz="3600" b="1" dirty="0">
                <a:solidFill>
                  <a:srgbClr val="0070C0"/>
                </a:solidFill>
                <a:latin typeface="+mn-lt"/>
              </a:rPr>
              <a:t>Some terms characterizing</a:t>
            </a:r>
          </a:p>
          <a:p>
            <a:pPr algn="ctr"/>
            <a:r>
              <a:rPr lang="en-US" altLang="en-US" sz="3600" b="1" dirty="0" smtClean="0">
                <a:solidFill>
                  <a:srgbClr val="0070C0"/>
                </a:solidFill>
                <a:latin typeface="+mn-lt"/>
              </a:rPr>
              <a:t>molar (specific) </a:t>
            </a:r>
            <a:r>
              <a:rPr lang="en-US" altLang="en-US" sz="3600" b="1" dirty="0">
                <a:solidFill>
                  <a:srgbClr val="0070C0"/>
                </a:solidFill>
                <a:latin typeface="+mn-lt"/>
              </a:rPr>
              <a:t>activity of radionuclides</a:t>
            </a:r>
            <a:endParaRPr lang="en-US" altLang="en-US" sz="3600" dirty="0">
              <a:solidFill>
                <a:srgbClr val="0070C0"/>
              </a:solidFill>
              <a:latin typeface="+mn-lt"/>
            </a:endParaRPr>
          </a:p>
          <a:p>
            <a:endParaRPr lang="en-US" altLang="en-US" sz="2800" dirty="0">
              <a:latin typeface="+mn-lt"/>
            </a:endParaRPr>
          </a:p>
          <a:p>
            <a:r>
              <a:rPr lang="en-US" altLang="en-US" sz="2800" b="1" i="1" dirty="0">
                <a:latin typeface="+mn-lt"/>
              </a:rPr>
              <a:t>Carrier added.</a:t>
            </a:r>
            <a:r>
              <a:rPr lang="en-US" altLang="en-US" sz="2800" dirty="0">
                <a:latin typeface="+mn-lt"/>
              </a:rPr>
              <a:t> Some amounts of stable isotopes were deliberately added to facilitate the </a:t>
            </a:r>
            <a:r>
              <a:rPr lang="en-US" altLang="en-US" sz="2800" dirty="0" smtClean="0">
                <a:latin typeface="+mn-lt"/>
              </a:rPr>
              <a:t>separation/isotopic target material is not separated.</a:t>
            </a:r>
            <a:endParaRPr lang="sv-SE" altLang="en-US" sz="2800" b="1" i="1" dirty="0">
              <a:latin typeface="+mn-lt"/>
            </a:endParaRPr>
          </a:p>
          <a:p>
            <a:endParaRPr lang="sv-SE" altLang="en-US" sz="2800" b="1" i="1" dirty="0">
              <a:latin typeface="+mn-lt"/>
            </a:endParaRPr>
          </a:p>
          <a:p>
            <a:r>
              <a:rPr lang="en-US" altLang="en-US" sz="2800" b="1" i="1" dirty="0">
                <a:latin typeface="+mn-lt"/>
              </a:rPr>
              <a:t>Carrier free</a:t>
            </a:r>
            <a:r>
              <a:rPr lang="en-US" altLang="en-US" sz="2800" b="1" i="1" dirty="0" smtClean="0">
                <a:latin typeface="+mn-lt"/>
              </a:rPr>
              <a:t>. </a:t>
            </a:r>
            <a:r>
              <a:rPr lang="en-US" altLang="en-US" sz="2800" dirty="0" smtClean="0">
                <a:latin typeface="+mn-lt"/>
              </a:rPr>
              <a:t>No </a:t>
            </a:r>
            <a:r>
              <a:rPr lang="en-US" altLang="en-US" sz="2800" dirty="0">
                <a:latin typeface="+mn-lt"/>
              </a:rPr>
              <a:t>stable isotopes are present in the preparation.</a:t>
            </a:r>
          </a:p>
          <a:p>
            <a:r>
              <a:rPr lang="en-US" altLang="en-US" sz="2800" dirty="0">
                <a:latin typeface="+mn-lt"/>
              </a:rPr>
              <a:t>  </a:t>
            </a:r>
            <a:r>
              <a:rPr lang="en-US" altLang="en-US" sz="2800" i="1" dirty="0">
                <a:latin typeface="+mn-lt"/>
              </a:rPr>
              <a:t>Ex</a:t>
            </a:r>
            <a:r>
              <a:rPr lang="en-US" altLang="en-US" sz="2800" dirty="0">
                <a:latin typeface="+mn-lt"/>
              </a:rPr>
              <a:t>. </a:t>
            </a:r>
            <a:r>
              <a:rPr lang="en-US" altLang="en-US" sz="2800" baseline="30000" dirty="0">
                <a:latin typeface="+mn-lt"/>
              </a:rPr>
              <a:t>211</a:t>
            </a:r>
            <a:r>
              <a:rPr lang="en-US" altLang="en-US" sz="2800" dirty="0">
                <a:latin typeface="+mn-lt"/>
              </a:rPr>
              <a:t>At, artificial trans-uranium </a:t>
            </a:r>
          </a:p>
          <a:p>
            <a:r>
              <a:rPr lang="en-US" altLang="en-US" sz="2800" dirty="0">
                <a:latin typeface="+mn-lt"/>
              </a:rPr>
              <a:t>        elements</a:t>
            </a:r>
          </a:p>
          <a:p>
            <a:endParaRPr lang="en-US" altLang="en-US" sz="2800" dirty="0">
              <a:latin typeface="+mn-lt"/>
            </a:endParaRPr>
          </a:p>
          <a:p>
            <a:r>
              <a:rPr lang="en-US" altLang="en-US" sz="2800" b="1" i="1" dirty="0">
                <a:latin typeface="+mn-lt"/>
              </a:rPr>
              <a:t>No carrier added.</a:t>
            </a:r>
            <a:r>
              <a:rPr lang="en-US" altLang="en-US" sz="2800" dirty="0">
                <a:latin typeface="+mn-lt"/>
              </a:rPr>
              <a:t> Stable isotopes were not deliberately added.</a:t>
            </a:r>
          </a:p>
          <a:p>
            <a:r>
              <a:rPr lang="en-US" altLang="en-US" sz="2800" i="1" dirty="0">
                <a:latin typeface="+mn-lt"/>
              </a:rPr>
              <a:t>Ex</a:t>
            </a:r>
            <a:r>
              <a:rPr lang="en-US" altLang="en-US" sz="2800" dirty="0">
                <a:latin typeface="+mn-lt"/>
              </a:rPr>
              <a:t>. Majority of cyclotron-produced</a:t>
            </a:r>
          </a:p>
          <a:p>
            <a:r>
              <a:rPr lang="en-US" altLang="en-US" sz="2800" dirty="0">
                <a:latin typeface="+mn-lt"/>
              </a:rPr>
              <a:t>        nuclide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07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31213</TotalTime>
  <Words>2337</Words>
  <Application>Microsoft Office PowerPoint</Application>
  <PresentationFormat>Widescreen</PresentationFormat>
  <Paragraphs>374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PraxisSemiBold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Tolmachev</dc:creator>
  <cp:lastModifiedBy>Vladimir Tolmachev</cp:lastModifiedBy>
  <cp:revision>102</cp:revision>
  <dcterms:created xsi:type="dcterms:W3CDTF">2019-07-20T12:50:10Z</dcterms:created>
  <dcterms:modified xsi:type="dcterms:W3CDTF">2020-06-15T10:12:37Z</dcterms:modified>
</cp:coreProperties>
</file>